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7" r:id="rId7"/>
    <p:sldId id="268" r:id="rId8"/>
    <p:sldId id="261" r:id="rId9"/>
    <p:sldId id="263" r:id="rId10"/>
    <p:sldId id="264" r:id="rId11"/>
    <p:sldId id="265" r:id="rId12"/>
    <p:sldId id="266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DA7CB-9F21-4E08-A040-57279E648CE2}" type="datetimeFigureOut">
              <a:rPr lang="id-ID" smtClean="0"/>
              <a:t>27/08/2019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21E5-C76F-4CA5-9489-3440C4A89A52}" type="slidenum">
              <a:rPr lang="id-ID" smtClean="0"/>
              <a:t>‹#›</a:t>
            </a:fld>
            <a:endParaRPr lang="id-ID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2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756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DA7CB-9F21-4E08-A040-57279E648CE2}" type="datetimeFigureOut">
              <a:rPr lang="id-ID" smtClean="0"/>
              <a:t>27/08/2019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21E5-C76F-4CA5-9489-3440C4A89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56973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DA7CB-9F21-4E08-A040-57279E648CE2}" type="datetimeFigureOut">
              <a:rPr lang="id-ID" smtClean="0"/>
              <a:t>27/08/2019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21E5-C76F-4CA5-9489-3440C4A89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06486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DA7CB-9F21-4E08-A040-57279E648CE2}" type="datetimeFigureOut">
              <a:rPr lang="id-ID" smtClean="0"/>
              <a:t>27/08/2019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21E5-C76F-4CA5-9489-3440C4A89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9261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DA7CB-9F21-4E08-A040-57279E648CE2}" type="datetimeFigureOut">
              <a:rPr lang="id-ID" smtClean="0"/>
              <a:t>27/08/2019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21E5-C76F-4CA5-9489-3440C4A89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33163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DA7CB-9F21-4E08-A040-57279E648CE2}" type="datetimeFigureOut">
              <a:rPr lang="id-ID" smtClean="0"/>
              <a:t>27/08/2019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21E5-C76F-4CA5-9489-3440C4A89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39625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DA7CB-9F21-4E08-A040-57279E648CE2}" type="datetimeFigureOut">
              <a:rPr lang="id-ID" smtClean="0"/>
              <a:t>27/08/2019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21E5-C76F-4CA5-9489-3440C4A89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21412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DA7CB-9F21-4E08-A040-57279E648CE2}" type="datetimeFigureOut">
              <a:rPr lang="id-ID" smtClean="0"/>
              <a:t>27/08/2019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21E5-C76F-4CA5-9489-3440C4A89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08761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DA7CB-9F21-4E08-A040-57279E648CE2}" type="datetimeFigureOut">
              <a:rPr lang="id-ID" smtClean="0"/>
              <a:t>27/08/2019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21E5-C76F-4CA5-9489-3440C4A89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77727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DA7CB-9F21-4E08-A040-57279E648CE2}" type="datetimeFigureOut">
              <a:rPr lang="id-ID" smtClean="0"/>
              <a:t>27/08/2019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21E5-C76F-4CA5-9489-3440C4A89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41039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DA7CB-9F21-4E08-A040-57279E648CE2}" type="datetimeFigureOut">
              <a:rPr lang="id-ID" smtClean="0"/>
              <a:t>27/08/2019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21E5-C76F-4CA5-9489-3440C4A89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95082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DA7CB-9F21-4E08-A040-57279E648CE2}" type="datetimeFigureOut">
              <a:rPr lang="id-ID" smtClean="0"/>
              <a:t>27/08/2019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21E5-C76F-4CA5-9489-3440C4A89A5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92334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73121" y="296213"/>
            <a:ext cx="70447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000" dirty="0">
                <a:latin typeface="Broadway" panose="04040905080B02020502" pitchFamily="82" charset="0"/>
              </a:rPr>
              <a:t>Arithmetic </a:t>
            </a:r>
            <a:r>
              <a:rPr lang="id-ID" sz="3000" dirty="0" smtClean="0">
                <a:latin typeface="Broadway" panose="04040905080B02020502" pitchFamily="82" charset="0"/>
              </a:rPr>
              <a:t>Sequence </a:t>
            </a:r>
          </a:p>
          <a:p>
            <a:pPr algn="ctr"/>
            <a:r>
              <a:rPr lang="id-ID" sz="3000" dirty="0" smtClean="0">
                <a:latin typeface="Broadway" panose="04040905080B02020502" pitchFamily="82" charset="0"/>
              </a:rPr>
              <a:t>(</a:t>
            </a:r>
            <a:r>
              <a:rPr lang="id-ID" sz="3000" dirty="0">
                <a:latin typeface="Broadway" panose="04040905080B02020502" pitchFamily="82" charset="0"/>
              </a:rPr>
              <a:t>Next Terms and Common </a:t>
            </a:r>
            <a:r>
              <a:rPr lang="id-ID" sz="3000" dirty="0" smtClean="0">
                <a:latin typeface="Broadway" panose="04040905080B02020502" pitchFamily="82" charset="0"/>
              </a:rPr>
              <a:t>Difference)</a:t>
            </a:r>
            <a:endParaRPr lang="id-ID" sz="3000" dirty="0">
              <a:latin typeface="Broadway" panose="04040905080B02020502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52282" y="2807594"/>
            <a:ext cx="8886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dirty="0" smtClean="0">
                <a:latin typeface="Goudy Stout" panose="0202090407030B020401" pitchFamily="18" charset="0"/>
              </a:rPr>
              <a:t>Matthayom 6</a:t>
            </a:r>
          </a:p>
          <a:p>
            <a:pPr algn="ctr"/>
            <a:r>
              <a:rPr lang="id-ID" dirty="0" smtClean="0">
                <a:latin typeface="Goudy Stout" panose="0202090407030B020401" pitchFamily="18" charset="0"/>
              </a:rPr>
              <a:t>By Ahbi Mahdianing Rum</a:t>
            </a:r>
            <a:endParaRPr lang="id-ID" dirty="0">
              <a:latin typeface="Goudy Stout" panose="0202090407030B020401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867" y="3655051"/>
            <a:ext cx="238125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17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95482" y="244698"/>
            <a:ext cx="370911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000" dirty="0" smtClean="0">
                <a:latin typeface="Algerian" panose="04020705040A02060702" pitchFamily="82" charset="0"/>
              </a:rPr>
              <a:t>MOTIVATION WORDS</a:t>
            </a:r>
            <a:endParaRPr lang="id-ID" sz="3000" dirty="0">
              <a:latin typeface="Algerian" panose="04020705040A02060702" pitchFamily="8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17"/>
          <a:stretch/>
        </p:blipFill>
        <p:spPr>
          <a:xfrm>
            <a:off x="3597364" y="978793"/>
            <a:ext cx="4705350" cy="557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60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16675" y="231820"/>
            <a:ext cx="5885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4000" dirty="0" smtClean="0"/>
              <a:t>Warming Up Your Mind</a:t>
            </a:r>
            <a:endParaRPr lang="id-ID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119" y="1244478"/>
            <a:ext cx="7788729" cy="4678136"/>
          </a:xfrm>
          <a:prstGeom prst="rect">
            <a:avLst/>
          </a:prstGeom>
        </p:spPr>
      </p:pic>
      <p:sp>
        <p:nvSpPr>
          <p:cNvPr id="2" name="7-Point Star 1"/>
          <p:cNvSpPr/>
          <p:nvPr/>
        </p:nvSpPr>
        <p:spPr>
          <a:xfrm>
            <a:off x="7894749" y="4428664"/>
            <a:ext cx="1803042" cy="1493950"/>
          </a:xfrm>
          <a:prstGeom prst="star7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000" dirty="0"/>
              <a:t>1</a:t>
            </a:r>
            <a:r>
              <a:rPr lang="id-ID" sz="3000" dirty="0" smtClean="0"/>
              <a:t>5</a:t>
            </a:r>
            <a:endParaRPr lang="id-ID" sz="3000" dirty="0"/>
          </a:p>
        </p:txBody>
      </p:sp>
    </p:spTree>
    <p:extLst>
      <p:ext uri="{BB962C8B-B14F-4D97-AF65-F5344CB8AC3E}">
        <p14:creationId xmlns:p14="http://schemas.microsoft.com/office/powerpoint/2010/main" val="15692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09103" y="2566942"/>
            <a:ext cx="813944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dirty="0"/>
              <a:t>An </a:t>
            </a:r>
            <a:r>
              <a:rPr lang="en-US" sz="2600" b="1" dirty="0"/>
              <a:t>arithmetic sequence</a:t>
            </a:r>
            <a:r>
              <a:rPr lang="en-US" sz="2600" dirty="0"/>
              <a:t> is a list of numbers with a </a:t>
            </a:r>
            <a:r>
              <a:rPr lang="en-US" sz="2600" b="1" dirty="0"/>
              <a:t>definite pattern</a:t>
            </a:r>
            <a:r>
              <a:rPr lang="en-US" sz="2600" dirty="0" smtClean="0"/>
              <a:t>. </a:t>
            </a:r>
            <a:r>
              <a:rPr lang="en-US" sz="2600" dirty="0"/>
              <a:t>the </a:t>
            </a:r>
            <a:r>
              <a:rPr lang="en-US" sz="2600" dirty="0" smtClean="0"/>
              <a:t>result</a:t>
            </a:r>
            <a:r>
              <a:rPr lang="id-ID" sz="2600" dirty="0" smtClean="0"/>
              <a:t> when </a:t>
            </a:r>
            <a:r>
              <a:rPr lang="en-US" sz="2600" dirty="0" smtClean="0"/>
              <a:t>you </a:t>
            </a:r>
            <a:r>
              <a:rPr lang="en-US" sz="2600" dirty="0"/>
              <a:t>take any number in the sequence then subtract it by the previous one</a:t>
            </a:r>
            <a:r>
              <a:rPr lang="en-US" sz="2600" dirty="0" smtClean="0"/>
              <a:t> </a:t>
            </a:r>
            <a:r>
              <a:rPr lang="en-US" sz="2600" dirty="0"/>
              <a:t>is always the same or </a:t>
            </a:r>
            <a:r>
              <a:rPr lang="en-US" sz="2600" b="1" dirty="0" err="1" smtClean="0"/>
              <a:t>constan</a:t>
            </a:r>
            <a:r>
              <a:rPr lang="id-ID" sz="2600" b="1" dirty="0" smtClean="0"/>
              <a:t>t</a:t>
            </a:r>
            <a:endParaRPr lang="id-ID" sz="2600" dirty="0"/>
          </a:p>
        </p:txBody>
      </p:sp>
      <p:sp>
        <p:nvSpPr>
          <p:cNvPr id="7" name="Horizontal Scroll 6"/>
          <p:cNvSpPr/>
          <p:nvPr/>
        </p:nvSpPr>
        <p:spPr>
          <a:xfrm>
            <a:off x="1455311" y="309093"/>
            <a:ext cx="4623516" cy="1146220"/>
          </a:xfrm>
          <a:prstGeom prst="horizontalScroll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500" dirty="0" smtClean="0">
                <a:solidFill>
                  <a:schemeClr val="tx1"/>
                </a:solidFill>
                <a:latin typeface="Bernard MT Condensed" panose="02050806060905020404" pitchFamily="18" charset="0"/>
              </a:rPr>
              <a:t>Definition</a:t>
            </a:r>
            <a:endParaRPr lang="id-ID" sz="3500" dirty="0">
              <a:solidFill>
                <a:schemeClr val="tx1"/>
              </a:solidFill>
              <a:latin typeface="Bernard MT Condensed" panose="020508060609050204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150" y="4515722"/>
            <a:ext cx="2390775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79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034196" y="1007308"/>
                <a:ext cx="8793621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d-ID" sz="2400" dirty="0" smtClean="0"/>
                  <a:t>Examples:</a:t>
                </a:r>
              </a:p>
              <a:p>
                <a14:m>
                  <m:oMath xmlns:m="http://schemas.openxmlformats.org/officeDocument/2006/math">
                    <m:r>
                      <a:rPr lang="id-ID" sz="2400" i="1" dirty="0" smtClean="0">
                        <a:latin typeface="Cambria Math" panose="02040503050406030204" pitchFamily="18" charset="0"/>
                      </a:rPr>
                      <m:t>1, 8, 15, 22, 29, …</m:t>
                    </m:r>
                  </m:oMath>
                </a14:m>
                <a:r>
                  <a:rPr lang="id-ID" sz="2400" dirty="0" smtClean="0"/>
                  <a:t> </a:t>
                </a:r>
              </a:p>
              <a:p>
                <a:r>
                  <a:rPr lang="id-ID" sz="2400" dirty="0" smtClean="0"/>
                  <a:t>	</a:t>
                </a:r>
              </a:p>
              <a:p>
                <a:endParaRPr lang="id-ID" sz="2400" dirty="0"/>
              </a:p>
              <a:p>
                <a:endParaRPr lang="id-ID" sz="2400" i="1" dirty="0" smtClean="0">
                  <a:latin typeface="Cambria Math" panose="02040503050406030204" pitchFamily="18" charset="0"/>
                </a:endParaRPr>
              </a:p>
              <a:p>
                <a:endParaRPr lang="id-ID" sz="2400" i="1" dirty="0" smtClean="0">
                  <a:latin typeface="Cambria Math" panose="02040503050406030204" pitchFamily="18" charset="0"/>
                </a:endParaRPr>
              </a:p>
              <a:p>
                <a:endParaRPr lang="id-ID" sz="2400" i="1" dirty="0" smtClean="0">
                  <a:latin typeface="Cambria Math" panose="02040503050406030204" pitchFamily="18" charset="0"/>
                </a:endParaRPr>
              </a:p>
              <a:p>
                <a:endParaRPr lang="id-ID" sz="240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id-ID" sz="2400" i="1" dirty="0" smtClean="0">
                        <a:latin typeface="Cambria Math" panose="02040503050406030204" pitchFamily="18" charset="0"/>
                      </a:rPr>
                      <m:t>3, 5, 7, 9, </m:t>
                    </m:r>
                    <m:r>
                      <a:rPr lang="id-ID" sz="2400" i="1" dirty="0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id-ID" sz="2400" dirty="0" smtClean="0"/>
                  <a:t> </a:t>
                </a:r>
              </a:p>
              <a:p>
                <a:r>
                  <a:rPr lang="id-ID" sz="2400" dirty="0" smtClean="0"/>
                  <a:t> 	</a:t>
                </a:r>
                <a:endParaRPr lang="id-ID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4196" y="1007308"/>
                <a:ext cx="8793621" cy="3785652"/>
              </a:xfrm>
              <a:prstGeom prst="rect">
                <a:avLst/>
              </a:prstGeom>
              <a:blipFill rotWithShape="0">
                <a:blip r:embed="rId2"/>
                <a:stretch>
                  <a:fillRect l="-1110" t="-1288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238800" y="2528603"/>
            <a:ext cx="6168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/>
              <a:t>1</a:t>
            </a:r>
            <a:r>
              <a:rPr lang="id-ID" sz="2400" dirty="0" smtClean="0"/>
              <a:t>           </a:t>
            </a:r>
            <a:r>
              <a:rPr lang="id-ID" sz="2400" dirty="0"/>
              <a:t> </a:t>
            </a:r>
            <a:r>
              <a:rPr lang="id-ID" sz="2400" dirty="0" smtClean="0"/>
              <a:t>   8              15            22          29</a:t>
            </a:r>
            <a:endParaRPr lang="id-ID" sz="24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444862" y="2990268"/>
            <a:ext cx="553792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114564" y="2990268"/>
            <a:ext cx="399245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616839" y="2990268"/>
            <a:ext cx="553792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5286541" y="2990268"/>
            <a:ext cx="399245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750179" y="2984138"/>
            <a:ext cx="553792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6419881" y="2984138"/>
            <a:ext cx="399245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973673" y="2984138"/>
            <a:ext cx="553792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7643375" y="2984138"/>
            <a:ext cx="399245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831229" y="3514817"/>
            <a:ext cx="978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+7</a:t>
            </a:r>
            <a:endParaRPr lang="id-ID" dirty="0"/>
          </a:p>
        </p:txBody>
      </p:sp>
      <p:sp>
        <p:nvSpPr>
          <p:cNvPr id="20" name="TextBox 19"/>
          <p:cNvSpPr txBox="1"/>
          <p:nvPr/>
        </p:nvSpPr>
        <p:spPr>
          <a:xfrm>
            <a:off x="5018768" y="3437955"/>
            <a:ext cx="978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+7</a:t>
            </a:r>
            <a:endParaRPr lang="id-ID" dirty="0"/>
          </a:p>
        </p:txBody>
      </p:sp>
      <p:sp>
        <p:nvSpPr>
          <p:cNvPr id="21" name="TextBox 20"/>
          <p:cNvSpPr txBox="1"/>
          <p:nvPr/>
        </p:nvSpPr>
        <p:spPr>
          <a:xfrm>
            <a:off x="6206308" y="3439673"/>
            <a:ext cx="978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+7</a:t>
            </a:r>
            <a:endParaRPr lang="id-ID" dirty="0"/>
          </a:p>
        </p:txBody>
      </p:sp>
      <p:sp>
        <p:nvSpPr>
          <p:cNvPr id="22" name="TextBox 21"/>
          <p:cNvSpPr txBox="1"/>
          <p:nvPr/>
        </p:nvSpPr>
        <p:spPr>
          <a:xfrm>
            <a:off x="7365403" y="3444340"/>
            <a:ext cx="978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+7</a:t>
            </a:r>
            <a:endParaRPr lang="id-ID" dirty="0"/>
          </a:p>
        </p:txBody>
      </p:sp>
      <p:sp>
        <p:nvSpPr>
          <p:cNvPr id="18" name="TextBox 17"/>
          <p:cNvSpPr txBox="1"/>
          <p:nvPr/>
        </p:nvSpPr>
        <p:spPr>
          <a:xfrm>
            <a:off x="3121818" y="4871315"/>
            <a:ext cx="6168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/>
              <a:t>3</a:t>
            </a:r>
            <a:r>
              <a:rPr lang="id-ID" sz="2400" dirty="0" smtClean="0"/>
              <a:t>               </a:t>
            </a:r>
            <a:r>
              <a:rPr lang="id-ID" sz="2400" dirty="0"/>
              <a:t>5</a:t>
            </a:r>
            <a:r>
              <a:rPr lang="id-ID" sz="2400" dirty="0" smtClean="0"/>
              <a:t>              7            9         </a:t>
            </a:r>
            <a:endParaRPr lang="id-ID" sz="2400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3327880" y="5332980"/>
            <a:ext cx="553792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3997582" y="5332980"/>
            <a:ext cx="399245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499857" y="5332980"/>
            <a:ext cx="553792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5169559" y="5332980"/>
            <a:ext cx="399245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5633197" y="5326850"/>
            <a:ext cx="553792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6302899" y="5326850"/>
            <a:ext cx="399245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714247" y="5857529"/>
            <a:ext cx="978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+2</a:t>
            </a:r>
            <a:endParaRPr lang="id-ID" dirty="0"/>
          </a:p>
        </p:txBody>
      </p:sp>
      <p:sp>
        <p:nvSpPr>
          <p:cNvPr id="31" name="TextBox 30"/>
          <p:cNvSpPr txBox="1"/>
          <p:nvPr/>
        </p:nvSpPr>
        <p:spPr>
          <a:xfrm>
            <a:off x="4901786" y="5780667"/>
            <a:ext cx="978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+2</a:t>
            </a:r>
            <a:endParaRPr lang="id-ID" dirty="0"/>
          </a:p>
        </p:txBody>
      </p:sp>
      <p:sp>
        <p:nvSpPr>
          <p:cNvPr id="32" name="TextBox 31"/>
          <p:cNvSpPr txBox="1"/>
          <p:nvPr/>
        </p:nvSpPr>
        <p:spPr>
          <a:xfrm>
            <a:off x="6089326" y="5782385"/>
            <a:ext cx="978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+2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243654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20" grpId="0"/>
      <p:bldP spid="21" grpId="0"/>
      <p:bldP spid="22" grpId="0"/>
      <p:bldP spid="18" grpId="0"/>
      <p:bldP spid="30" grpId="0"/>
      <p:bldP spid="31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4551" y="1545464"/>
            <a:ext cx="10225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/>
              <a:t>Consider the sequence 1, 8, 15, 22, 29, ... The process of finding the general term can be done as follow:</a:t>
            </a:r>
          </a:p>
          <a:p>
            <a:endParaRPr lang="id-ID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387145" y="2462458"/>
                <a:ext cx="570534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id-ID" sz="24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=8=1+7</m:t>
                      </m:r>
                    </m:oMath>
                  </m:oMathPara>
                </a14:m>
                <a:endParaRPr lang="id-ID" sz="24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=15=1+7+7</m:t>
                      </m:r>
                    </m:oMath>
                  </m:oMathPara>
                </a14:m>
                <a:endParaRPr lang="id-ID" sz="24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=22=1+7+7+7</m:t>
                      </m:r>
                    </m:oMath>
                  </m:oMathPara>
                </a14:m>
                <a:endParaRPr lang="id-ID" sz="24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=29=1+7+7+7+7</m:t>
                      </m:r>
                    </m:oMath>
                  </m:oMathPara>
                </a14:m>
                <a:endParaRPr lang="id-ID" sz="2400" b="0" dirty="0" smtClean="0"/>
              </a:p>
              <a:p>
                <a:r>
                  <a:rPr lang="id-ID" sz="2400" dirty="0" smtClean="0"/>
                  <a:t>	    .       .</a:t>
                </a:r>
              </a:p>
              <a:p>
                <a:r>
                  <a:rPr lang="id-ID" sz="2400" dirty="0" smtClean="0"/>
                  <a:t>	    .       .</a:t>
                </a:r>
              </a:p>
              <a:p>
                <a:r>
                  <a:rPr lang="id-ID" sz="2400" dirty="0" smtClean="0"/>
                  <a:t>	    .       .</a:t>
                </a:r>
              </a:p>
              <a:p>
                <a:r>
                  <a:rPr lang="id-ID" sz="2400" dirty="0" smtClean="0"/>
                  <a:t>General Term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id-ID" sz="2400" b="0" i="1" smtClean="0">
                        <a:latin typeface="Cambria Math" panose="02040503050406030204" pitchFamily="18" charset="0"/>
                      </a:rPr>
                      <m:t>=1+7(</m:t>
                    </m:r>
                    <m:r>
                      <a:rPr lang="id-ID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id-ID" sz="2400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endParaRPr lang="id-ID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7145" y="2462458"/>
                <a:ext cx="5705340" cy="3416320"/>
              </a:xfrm>
              <a:prstGeom prst="rect">
                <a:avLst/>
              </a:prstGeom>
              <a:blipFill rotWithShape="0">
                <a:blip r:embed="rId2"/>
                <a:stretch>
                  <a:fillRect l="-1709" b="-3214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584100" y="180304"/>
            <a:ext cx="61432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000" dirty="0" smtClean="0">
                <a:latin typeface="Algerian" panose="04020705040A02060702" pitchFamily="82" charset="0"/>
              </a:rPr>
              <a:t>Finding General Term OF arithmetic</a:t>
            </a:r>
            <a:endParaRPr lang="id-ID" sz="30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99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439857" y="1008968"/>
                <a:ext cx="9607639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d-ID" sz="2400" dirty="0" smtClean="0"/>
                  <a:t>There is a </a:t>
                </a:r>
                <a14:m>
                  <m:oMath xmlns:m="http://schemas.openxmlformats.org/officeDocument/2006/math">
                    <m:r>
                      <a:rPr lang="id-ID" sz="240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id-ID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d-ID" sz="2400" dirty="0" smtClean="0"/>
                  <a:t>as common difference of the sequence, and </a:t>
                </a:r>
                <a14:m>
                  <m:oMath xmlns:m="http://schemas.openxmlformats.org/officeDocument/2006/math">
                    <m:r>
                      <a:rPr lang="id-ID" sz="24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id-ID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id-ID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id-ID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id-ID" sz="24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id-ID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id-ID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id-ID" sz="2400" dirty="0" smtClean="0"/>
                  <a:t>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id-ID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d-ID" sz="2400" b="0" i="0" dirty="0" smtClean="0">
                    <a:latin typeface="+mj-lt"/>
                  </a:rPr>
                  <a:t>be the first term and </a:t>
                </a:r>
                <a14:m>
                  <m:oMath xmlns:m="http://schemas.openxmlformats.org/officeDocument/2006/math">
                    <m:r>
                      <a:rPr lang="id-ID" sz="24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id-ID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d-ID" sz="2400" dirty="0" smtClean="0"/>
                  <a:t> as the common difference, so </a:t>
                </a:r>
                <a:r>
                  <a:rPr lang="id-ID" sz="2400" dirty="0"/>
                  <a:t>if there is:</a:t>
                </a:r>
              </a:p>
              <a:p>
                <a:endParaRPr lang="id-ID" sz="2400" dirty="0"/>
              </a:p>
              <a:p>
                <a:r>
                  <a:rPr lang="id-ID" sz="2400" dirty="0"/>
                  <a:t>	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id-ID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id-ID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id-ID" sz="2400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id-ID" sz="2400" dirty="0"/>
                  <a:t>...</a:t>
                </a:r>
              </a:p>
              <a:p>
                <a14:m>
                  <m:oMath xmlns:m="http://schemas.openxmlformats.org/officeDocument/2006/math">
                    <m:r>
                      <a:rPr lang="id-ID" sz="2400" i="1" dirty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id-ID" sz="2400" dirty="0"/>
                  <a:t>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id-ID" sz="2400" dirty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id-ID" sz="2400" dirty="0"/>
                  <a:t>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id-ID" sz="2400" dirty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id-ID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id-ID" sz="2400" dirty="0"/>
                  <a:t>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id-ID" sz="2400" dirty="0" smtClean="0"/>
              </a:p>
              <a:p>
                <a:endParaRPr lang="id-ID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id-ID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d-ID" sz="24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d-ID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d-ID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id-ID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  <m:r>
                        <a:rPr lang="id-ID" sz="2400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id-ID" sz="2400" b="0" i="0" smtClean="0"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lang="id-ID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id-ID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d-ID" sz="24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id-ID" sz="24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id-ID" sz="2400" i="1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id-ID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d-ID" sz="24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id-ID" sz="24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id-ID" sz="2400" i="1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id-ID" sz="2400" dirty="0" smtClean="0"/>
              </a:p>
              <a:p>
                <a:r>
                  <a:rPr lang="id-ID" sz="2400" dirty="0"/>
                  <a:t> </a:t>
                </a:r>
                <a:r>
                  <a:rPr lang="id-ID" sz="2400" dirty="0" smtClean="0"/>
                  <a:t>		        .       </a:t>
                </a:r>
                <a:r>
                  <a:rPr lang="id-ID" sz="2400" dirty="0"/>
                  <a:t>.</a:t>
                </a:r>
              </a:p>
              <a:p>
                <a:r>
                  <a:rPr lang="id-ID" sz="2400" dirty="0"/>
                  <a:t>	    </a:t>
                </a:r>
                <a:r>
                  <a:rPr lang="id-ID" sz="2400" dirty="0" smtClean="0"/>
                  <a:t>    	        .       </a:t>
                </a:r>
                <a:r>
                  <a:rPr lang="id-ID" sz="2400" dirty="0"/>
                  <a:t>.</a:t>
                </a:r>
              </a:p>
              <a:p>
                <a:r>
                  <a:rPr lang="id-ID" sz="2400" dirty="0"/>
                  <a:t>	 </a:t>
                </a:r>
                <a:r>
                  <a:rPr lang="id-ID" sz="2400" dirty="0" smtClean="0"/>
                  <a:t>   </a:t>
                </a:r>
                <a:r>
                  <a:rPr lang="id-ID" sz="2400" smtClean="0"/>
                  <a:t>	        .       </a:t>
                </a:r>
                <a:r>
                  <a:rPr lang="id-ID" sz="2400" dirty="0" smtClean="0"/>
                  <a:t>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d-ID" sz="24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id-ID" sz="2400" i="1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id-ID" sz="2400" dirty="0" smtClean="0"/>
              </a:p>
              <a:p>
                <a:endParaRPr lang="id-ID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9857" y="1008968"/>
                <a:ext cx="9607639" cy="5632311"/>
              </a:xfrm>
              <a:prstGeom prst="rect">
                <a:avLst/>
              </a:prstGeom>
              <a:blipFill rotWithShape="0">
                <a:blip r:embed="rId2"/>
                <a:stretch>
                  <a:fillRect l="-952" t="-867" r="-1459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3872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67888" y="342194"/>
            <a:ext cx="809100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800" b="1" dirty="0" smtClean="0">
                <a:latin typeface="Eras Bold ITC" panose="020B0907030504020204" pitchFamily="34" charset="0"/>
              </a:rPr>
              <a:t>GENERAL TERM OF AN ARITHMETIC SEQUENCE</a:t>
            </a:r>
            <a:r>
              <a:rPr lang="id-ID" sz="2800" dirty="0" smtClean="0">
                <a:latin typeface="Eras Bold ITC" panose="020B0907030504020204" pitchFamily="34" charset="0"/>
              </a:rPr>
              <a:t> </a:t>
            </a:r>
          </a:p>
          <a:p>
            <a:pPr algn="ctr"/>
            <a:endParaRPr lang="id-ID" sz="3000" b="1" dirty="0" smtClean="0">
              <a:latin typeface="Eras Bold ITC" panose="020B0907030504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386544" y="3499489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id-ID" sz="2400" dirty="0"/>
          </a:p>
          <a:p>
            <a:r>
              <a:rPr lang="id-ID" sz="2400" dirty="0" smtClean="0"/>
              <a:t>Where:</a:t>
            </a:r>
          </a:p>
          <a:p>
            <a:r>
              <a:rPr lang="id-ID" sz="2400" b="1" dirty="0" smtClean="0"/>
              <a:t>a</a:t>
            </a:r>
            <a:r>
              <a:rPr lang="id-ID" sz="2400" b="1" baseline="-25000" dirty="0" smtClean="0"/>
              <a:t>1</a:t>
            </a:r>
            <a:r>
              <a:rPr lang="id-ID" sz="2400" dirty="0" smtClean="0"/>
              <a:t> </a:t>
            </a:r>
            <a:r>
              <a:rPr lang="id-ID" sz="2400" dirty="0"/>
              <a:t>is the </a:t>
            </a:r>
            <a:r>
              <a:rPr lang="id-ID" sz="2400" b="1" dirty="0"/>
              <a:t>first </a:t>
            </a:r>
            <a:r>
              <a:rPr lang="id-ID" sz="2400" b="1" dirty="0" smtClean="0"/>
              <a:t>term</a:t>
            </a:r>
            <a:endParaRPr lang="id-ID" sz="2400" dirty="0"/>
          </a:p>
          <a:p>
            <a:r>
              <a:rPr lang="id-ID" sz="2400" b="1" dirty="0" smtClean="0"/>
              <a:t>a</a:t>
            </a:r>
            <a:r>
              <a:rPr lang="id-ID" sz="2400" b="1" baseline="-25000" dirty="0" smtClean="0"/>
              <a:t>n </a:t>
            </a:r>
            <a:r>
              <a:rPr lang="id-ID" sz="2400" dirty="0"/>
              <a:t>is the </a:t>
            </a:r>
            <a:r>
              <a:rPr lang="id-ID" sz="2400" b="1" dirty="0"/>
              <a:t>nth </a:t>
            </a:r>
            <a:r>
              <a:rPr lang="id-ID" sz="2400" b="1" dirty="0" smtClean="0"/>
              <a:t>term</a:t>
            </a:r>
            <a:r>
              <a:rPr lang="id-ID" sz="2400" dirty="0" smtClean="0"/>
              <a:t> </a:t>
            </a:r>
          </a:p>
          <a:p>
            <a:r>
              <a:rPr lang="id-ID" sz="2400" b="1" dirty="0" smtClean="0"/>
              <a:t>n </a:t>
            </a:r>
            <a:r>
              <a:rPr lang="id-ID" sz="2400" dirty="0"/>
              <a:t>is </a:t>
            </a:r>
            <a:r>
              <a:rPr lang="id-ID" sz="2400" b="1" dirty="0"/>
              <a:t>the number</a:t>
            </a:r>
            <a:r>
              <a:rPr lang="id-ID" sz="2400" dirty="0"/>
              <a:t> of </a:t>
            </a:r>
            <a:r>
              <a:rPr lang="id-ID" sz="2400" dirty="0" smtClean="0"/>
              <a:t>terms</a:t>
            </a:r>
          </a:p>
          <a:p>
            <a:r>
              <a:rPr lang="id-ID" sz="2400" b="1" dirty="0" smtClean="0"/>
              <a:t>d</a:t>
            </a:r>
            <a:r>
              <a:rPr lang="id-ID" sz="2400" dirty="0" smtClean="0"/>
              <a:t> </a:t>
            </a:r>
            <a:r>
              <a:rPr lang="id-ID" sz="2400" dirty="0"/>
              <a:t>is the </a:t>
            </a:r>
            <a:r>
              <a:rPr lang="id-ID" sz="2400" b="1" dirty="0"/>
              <a:t>common difference</a:t>
            </a:r>
            <a:endParaRPr lang="id-ID" sz="2400" dirty="0"/>
          </a:p>
          <a:p>
            <a:endParaRPr lang="id-ID" sz="2400" dirty="0"/>
          </a:p>
        </p:txBody>
      </p:sp>
      <p:sp>
        <p:nvSpPr>
          <p:cNvPr id="3" name="Rounded Rectangle 2"/>
          <p:cNvSpPr/>
          <p:nvPr/>
        </p:nvSpPr>
        <p:spPr>
          <a:xfrm>
            <a:off x="3059084" y="1757966"/>
            <a:ext cx="5419898" cy="153387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600" dirty="0" smtClean="0">
                <a:solidFill>
                  <a:schemeClr val="tx1"/>
                </a:solidFill>
              </a:rPr>
              <a:t> </a:t>
            </a:r>
            <a:r>
              <a:rPr lang="id-ID" sz="2600" b="1" dirty="0">
                <a:solidFill>
                  <a:schemeClr val="tx1"/>
                </a:solidFill>
              </a:rPr>
              <a:t>a</a:t>
            </a:r>
            <a:r>
              <a:rPr lang="id-ID" sz="2600" b="1" baseline="-25000" dirty="0">
                <a:solidFill>
                  <a:schemeClr val="tx1"/>
                </a:solidFill>
              </a:rPr>
              <a:t>n</a:t>
            </a:r>
            <a:r>
              <a:rPr lang="id-ID" sz="2600" b="1" dirty="0">
                <a:solidFill>
                  <a:schemeClr val="tx1"/>
                </a:solidFill>
              </a:rPr>
              <a:t> = a</a:t>
            </a:r>
            <a:r>
              <a:rPr lang="id-ID" sz="2600" b="1" baseline="-25000" dirty="0">
                <a:solidFill>
                  <a:schemeClr val="tx1"/>
                </a:solidFill>
              </a:rPr>
              <a:t>1</a:t>
            </a:r>
            <a:r>
              <a:rPr lang="id-ID" sz="2600" b="1" dirty="0">
                <a:solidFill>
                  <a:schemeClr val="tx1"/>
                </a:solidFill>
              </a:rPr>
              <a:t> + (n - 1)d</a:t>
            </a:r>
            <a:r>
              <a:rPr lang="id-ID" sz="26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79" y="2897273"/>
            <a:ext cx="2941801" cy="181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71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1463040" y="378822"/>
            <a:ext cx="2873829" cy="1149532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000" b="1" dirty="0" smtClean="0">
                <a:solidFill>
                  <a:schemeClr val="tx1"/>
                </a:solidFill>
              </a:rPr>
              <a:t>EXAMPLES</a:t>
            </a:r>
            <a:endParaRPr lang="id-ID" sz="3000" b="1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018902" y="2050868"/>
            <a:ext cx="888275" cy="58782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Oval 5"/>
          <p:cNvSpPr/>
          <p:nvPr/>
        </p:nvSpPr>
        <p:spPr>
          <a:xfrm>
            <a:off x="1158239" y="2190205"/>
            <a:ext cx="888275" cy="58782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 smtClean="0">
                <a:solidFill>
                  <a:schemeClr val="tx1"/>
                </a:solidFill>
              </a:rPr>
              <a:t>1</a:t>
            </a:r>
            <a:endParaRPr lang="id-ID" sz="24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42754" y="2177032"/>
            <a:ext cx="8961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/>
              <a:t>Determine the common difference and write </a:t>
            </a:r>
            <a:r>
              <a:rPr lang="id-ID" sz="2400" dirty="0"/>
              <a:t>the </a:t>
            </a:r>
            <a:r>
              <a:rPr lang="id-ID" sz="2400" dirty="0" smtClean="0"/>
              <a:t>three </a:t>
            </a:r>
            <a:r>
              <a:rPr lang="id-ID" sz="2400" dirty="0"/>
              <a:t>next terms from the arithmetic sequence </a:t>
            </a:r>
            <a:r>
              <a:rPr lang="id-ID" sz="2400" dirty="0" smtClean="0"/>
              <a:t>5, 8, 11, ...</a:t>
            </a:r>
            <a:endParaRPr lang="id-ID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513908" y="3673175"/>
                <a:ext cx="44283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d-ID" sz="2400" b="0" i="0" smtClean="0">
                          <a:latin typeface="Cambria Math" panose="02040503050406030204" pitchFamily="18" charset="0"/>
                        </a:rPr>
                        <m:t>8−5=11−8=3</m:t>
                      </m:r>
                    </m:oMath>
                  </m:oMathPara>
                </a14:m>
                <a:endParaRPr lang="id-ID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3908" y="3673175"/>
                <a:ext cx="4428309" cy="46166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894516" y="4305384"/>
                <a:ext cx="4212372" cy="25853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=11+3=14</m:t>
                      </m:r>
                    </m:oMath>
                  </m:oMathPara>
                </a14:m>
                <a:endParaRPr lang="id-ID" sz="24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d-ID" sz="24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id-ID" sz="2400" i="1">
                          <a:latin typeface="Cambria Math" panose="02040503050406030204" pitchFamily="18" charset="0"/>
                        </a:rPr>
                        <m:t>=14+3=17</m:t>
                      </m:r>
                    </m:oMath>
                  </m:oMathPara>
                </a14:m>
                <a:endParaRPr lang="id-ID" sz="24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d-ID" sz="24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id-ID" sz="2400" i="1">
                          <a:latin typeface="Cambria Math" panose="02040503050406030204" pitchFamily="18" charset="0"/>
                        </a:rPr>
                        <m:t>=17+3=20</m:t>
                      </m:r>
                    </m:oMath>
                  </m:oMathPara>
                </a14:m>
                <a:endParaRPr lang="id-ID" sz="2400" dirty="0" smtClean="0"/>
              </a:p>
              <a:p>
                <a:endParaRPr lang="id-ID" sz="2400" dirty="0" smtClean="0"/>
              </a:p>
              <a:p>
                <a:r>
                  <a:rPr lang="id-ID" sz="2400" dirty="0"/>
                  <a:t>	</a:t>
                </a:r>
                <a:r>
                  <a:rPr lang="id-ID" sz="2400" dirty="0" smtClean="0"/>
                  <a:t>5</a:t>
                </a:r>
                <a:r>
                  <a:rPr lang="id-ID" sz="2400" dirty="0"/>
                  <a:t>, 8, 11, </a:t>
                </a:r>
                <a:r>
                  <a:rPr lang="id-ID" sz="2400" dirty="0" smtClean="0"/>
                  <a:t>14, 17, 20,...</a:t>
                </a:r>
                <a:endParaRPr lang="id-ID" sz="2400" dirty="0"/>
              </a:p>
              <a:p>
                <a:endParaRPr lang="id-ID" sz="2400" dirty="0"/>
              </a:p>
              <a:p>
                <a:endParaRPr lang="id-ID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4516" y="4305384"/>
                <a:ext cx="4212372" cy="258532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2534194" y="3172571"/>
            <a:ext cx="1360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smtClean="0"/>
              <a:t>Solution: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725364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1463040" y="378822"/>
            <a:ext cx="2873829" cy="1149532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000" b="1" dirty="0" smtClean="0">
                <a:solidFill>
                  <a:schemeClr val="tx1"/>
                </a:solidFill>
              </a:rPr>
              <a:t>EXAMPLES</a:t>
            </a:r>
            <a:endParaRPr lang="id-ID" sz="3000" b="1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058091" y="2508068"/>
            <a:ext cx="888275" cy="58782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Oval 5"/>
          <p:cNvSpPr/>
          <p:nvPr/>
        </p:nvSpPr>
        <p:spPr>
          <a:xfrm>
            <a:off x="1197428" y="2647405"/>
            <a:ext cx="888275" cy="58782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81943" y="2634232"/>
            <a:ext cx="8961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/>
              <a:t>Determine the common difference and write </a:t>
            </a:r>
            <a:r>
              <a:rPr lang="id-ID" sz="2400" dirty="0"/>
              <a:t>the </a:t>
            </a:r>
            <a:r>
              <a:rPr lang="id-ID" sz="2400" dirty="0" smtClean="0"/>
              <a:t>three </a:t>
            </a:r>
            <a:r>
              <a:rPr lang="id-ID" sz="2400" dirty="0"/>
              <a:t>next terms from the arithmetic sequence 9</a:t>
            </a:r>
            <a:r>
              <a:rPr lang="id-ID" sz="2400" dirty="0" smtClean="0"/>
              <a:t>, </a:t>
            </a:r>
            <a:r>
              <a:rPr lang="id-ID" sz="2400" dirty="0"/>
              <a:t>6</a:t>
            </a:r>
            <a:r>
              <a:rPr lang="id-ID" sz="2400" dirty="0" smtClean="0"/>
              <a:t>, 3, ...</a:t>
            </a:r>
            <a:endParaRPr lang="id-ID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735977" y="3932812"/>
                <a:ext cx="44283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d-ID" sz="2400" b="0" i="0" smtClean="0">
                          <a:latin typeface="Cambria Math" panose="02040503050406030204" pitchFamily="18" charset="0"/>
                        </a:rPr>
                        <m:t>6−3=3−6=−3</m:t>
                      </m:r>
                    </m:oMath>
                  </m:oMathPara>
                </a14:m>
                <a:endParaRPr lang="id-ID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5977" y="3932812"/>
                <a:ext cx="4428309" cy="46166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116585" y="4565021"/>
                <a:ext cx="4366580" cy="22159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=3+(−3)=0</m:t>
                      </m:r>
                    </m:oMath>
                  </m:oMathPara>
                </a14:m>
                <a:endParaRPr lang="id-ID" sz="24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d-ID" sz="24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id-ID" sz="2400" i="1">
                          <a:latin typeface="Cambria Math" panose="02040503050406030204" pitchFamily="18" charset="0"/>
                        </a:rPr>
                        <m:t>=0+</m:t>
                      </m:r>
                      <m:d>
                        <m:d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id-ID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id-ID" sz="24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d-ID" sz="24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id-ID" sz="2400" i="1">
                          <a:latin typeface="Cambria Math" panose="02040503050406030204" pitchFamily="18" charset="0"/>
                        </a:rPr>
                        <m:t>=−3+</m:t>
                      </m:r>
                      <m:d>
                        <m:d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id-ID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id-ID" sz="2400" dirty="0" smtClean="0"/>
              </a:p>
              <a:p>
                <a:endParaRPr lang="id-ID" sz="2400" dirty="0"/>
              </a:p>
              <a:p>
                <a:r>
                  <a:rPr lang="id-ID" sz="2400" dirty="0" smtClean="0"/>
                  <a:t>	9</a:t>
                </a:r>
                <a:r>
                  <a:rPr lang="id-ID" sz="2400" dirty="0"/>
                  <a:t>, 6, 3, 0, -3, -6, ,...</a:t>
                </a:r>
              </a:p>
              <a:p>
                <a:endParaRPr lang="id-ID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6585" y="4565021"/>
                <a:ext cx="4366580" cy="2215991"/>
              </a:xfrm>
              <a:prstGeom prst="rect">
                <a:avLst/>
              </a:prstGeom>
              <a:blipFill rotWithShape="0">
                <a:blip r:embed="rId3"/>
                <a:stretch>
                  <a:fillRect r="-139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2573383" y="3629771"/>
            <a:ext cx="1360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Solution:</a:t>
            </a:r>
            <a:endParaRPr lang="id-ID" dirty="0"/>
          </a:p>
        </p:txBody>
      </p:sp>
      <p:sp>
        <p:nvSpPr>
          <p:cNvPr id="11" name="TextBox 10"/>
          <p:cNvSpPr txBox="1"/>
          <p:nvPr/>
        </p:nvSpPr>
        <p:spPr>
          <a:xfrm>
            <a:off x="2481943" y="2002023"/>
            <a:ext cx="2612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 smtClean="0"/>
              <a:t>Try it by your self!</a:t>
            </a:r>
            <a:endParaRPr lang="id-ID" sz="2400" b="1" dirty="0"/>
          </a:p>
        </p:txBody>
      </p:sp>
    </p:spTree>
    <p:extLst>
      <p:ext uri="{BB962C8B-B14F-4D97-AF65-F5344CB8AC3E}">
        <p14:creationId xmlns:p14="http://schemas.microsoft.com/office/powerpoint/2010/main" val="1638142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iped Right Arrow 3"/>
          <p:cNvSpPr/>
          <p:nvPr/>
        </p:nvSpPr>
        <p:spPr>
          <a:xfrm>
            <a:off x="2586446" y="598929"/>
            <a:ext cx="1449977" cy="746545"/>
          </a:xfrm>
          <a:prstGeom prst="striped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TextBox 5"/>
          <p:cNvSpPr txBox="1"/>
          <p:nvPr/>
        </p:nvSpPr>
        <p:spPr>
          <a:xfrm>
            <a:off x="4767943" y="598929"/>
            <a:ext cx="36075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500" dirty="0" smtClean="0">
                <a:latin typeface="Cooper Black" panose="0208090404030B020404" pitchFamily="18" charset="0"/>
              </a:rPr>
              <a:t>Q  U  I  Z</a:t>
            </a:r>
            <a:endParaRPr lang="id-ID" sz="3500" dirty="0">
              <a:latin typeface="Cooper Black" panose="0208090404030B020404" pitchFamily="18" charset="0"/>
            </a:endParaRPr>
          </a:p>
        </p:txBody>
      </p:sp>
      <p:sp>
        <p:nvSpPr>
          <p:cNvPr id="7" name="Striped Right Arrow 6"/>
          <p:cNvSpPr/>
          <p:nvPr/>
        </p:nvSpPr>
        <p:spPr>
          <a:xfrm flipH="1">
            <a:off x="7363097" y="598929"/>
            <a:ext cx="1449977" cy="746545"/>
          </a:xfrm>
          <a:prstGeom prst="striped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/>
          <p:cNvSpPr/>
          <p:nvPr/>
        </p:nvSpPr>
        <p:spPr>
          <a:xfrm>
            <a:off x="1005840" y="2299062"/>
            <a:ext cx="888275" cy="58782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Oval 8"/>
          <p:cNvSpPr/>
          <p:nvPr/>
        </p:nvSpPr>
        <p:spPr>
          <a:xfrm>
            <a:off x="1145177" y="2438399"/>
            <a:ext cx="888275" cy="58782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 smtClean="0">
                <a:solidFill>
                  <a:schemeClr val="tx1"/>
                </a:solidFill>
              </a:rPr>
              <a:t>1</a:t>
            </a:r>
            <a:endParaRPr lang="id-ID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429692" y="2425226"/>
                <a:ext cx="8961120" cy="9839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d-ID" sz="2400" dirty="0" smtClean="0"/>
                  <a:t>Determine the common difference and write </a:t>
                </a:r>
                <a:r>
                  <a:rPr lang="id-ID" sz="2400" dirty="0"/>
                  <a:t>the </a:t>
                </a:r>
                <a:r>
                  <a:rPr lang="id-ID" sz="2400" dirty="0" smtClean="0"/>
                  <a:t>three </a:t>
                </a:r>
                <a:r>
                  <a:rPr lang="id-ID" sz="2400" dirty="0"/>
                  <a:t>next terms from the arithmetic sequence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id-ID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id-ID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id-ID" sz="2400" b="0" i="0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id-ID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d-ID" sz="2400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id-ID" sz="24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ad>
                      <m:radPr>
                        <m:degHide m:val="on"/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id-ID" sz="2400" b="0" i="1" smtClean="0">
                        <a:latin typeface="Cambria Math" panose="02040503050406030204" pitchFamily="18" charset="0"/>
                      </a:rPr>
                      <m:t>, 2</m:t>
                    </m:r>
                    <m:rad>
                      <m:radPr>
                        <m:degHide m:val="on"/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id-ID" sz="2400" dirty="0" smtClean="0"/>
                  <a:t>...</a:t>
                </a:r>
                <a:endParaRPr lang="id-ID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692" y="2425226"/>
                <a:ext cx="8961120" cy="983987"/>
              </a:xfrm>
              <a:prstGeom prst="rect">
                <a:avLst/>
              </a:prstGeom>
              <a:blipFill rotWithShape="0">
                <a:blip r:embed="rId2"/>
                <a:stretch>
                  <a:fillRect l="-1088" t="-4969" b="-6211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586446" y="3953814"/>
            <a:ext cx="2181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Beam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6951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187338" y="1935172"/>
                <a:ext cx="6178731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d-ID" sz="2400" b="0" i="0" smtClean="0"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id-ID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7338" y="1935172"/>
                <a:ext cx="6178731" cy="78380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769125" y="2856488"/>
                <a:ext cx="5015155" cy="36249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+(</m:t>
                      </m:r>
                      <m:f>
                        <m:f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id-ID" sz="24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d-ID" sz="24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id-ID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id-ID" sz="24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id-ID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d-ID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id-ID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ad>
                            <m:radPr>
                              <m:degHide m:val="on"/>
                              <m:ctrlPr>
                                <a:rPr lang="id-ID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id-ID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d>
                      <m:r>
                        <a:rPr lang="id-ID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id-ID" sz="24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d-ID" sz="24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id-ID" sz="2400" i="1">
                          <a:latin typeface="Cambria Math" panose="02040503050406030204" pitchFamily="18" charset="0"/>
                        </a:rPr>
                        <m:t>=3</m:t>
                      </m:r>
                      <m:rad>
                        <m:radPr>
                          <m:degHide m:val="on"/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id-ID" sz="24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id-ID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d-ID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id-ID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ad>
                            <m:radPr>
                              <m:degHide m:val="on"/>
                              <m:ctrlPr>
                                <a:rPr lang="id-ID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id-ID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d>
                      <m:r>
                        <a:rPr lang="id-ID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id-ID" sz="2400" dirty="0" smtClean="0"/>
              </a:p>
              <a:p>
                <a:endParaRPr lang="id-ID" sz="2400" dirty="0"/>
              </a:p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id-ID" sz="240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d-ID" sz="240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id-ID" sz="240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ad>
                      <m:radPr>
                        <m:degHide m:val="on"/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id-ID" sz="2400" i="1">
                        <a:latin typeface="Cambria Math" panose="02040503050406030204" pitchFamily="18" charset="0"/>
                      </a:rPr>
                      <m:t>, 2</m:t>
                    </m:r>
                    <m:rad>
                      <m:radPr>
                        <m:degHide m:val="on"/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id-ID" sz="2400" dirty="0" smtClean="0"/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ad>
                      <m:radPr>
                        <m:degHide m:val="on"/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id-ID" sz="2400" dirty="0" smtClean="0"/>
                  <a:t>, </a:t>
                </a:r>
                <a14:m>
                  <m:oMath xmlns:m="http://schemas.openxmlformats.org/officeDocument/2006/math">
                    <m:r>
                      <a:rPr lang="id-ID" sz="2400" i="1">
                        <a:latin typeface="Cambria Math" panose="02040503050406030204" pitchFamily="18" charset="0"/>
                      </a:rPr>
                      <m:t>3</m:t>
                    </m:r>
                    <m:rad>
                      <m:radPr>
                        <m:degHide m:val="on"/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id-ID" sz="2400" dirty="0" smtClean="0"/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ad>
                      <m:radPr>
                        <m:degHide m:val="on"/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id-ID" sz="2400" dirty="0"/>
                  <a:t>, </a:t>
                </a:r>
                <a:r>
                  <a:rPr lang="id-ID" sz="2400" dirty="0" smtClean="0"/>
                  <a:t>...</a:t>
                </a:r>
              </a:p>
              <a:p>
                <a:endParaRPr lang="id-ID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9125" y="2856488"/>
                <a:ext cx="5015155" cy="362490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2612572" y="1565840"/>
            <a:ext cx="1360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/>
              <a:t>Solution: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18388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893194" y="1944710"/>
            <a:ext cx="8087933" cy="265304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500" dirty="0" smtClean="0">
                <a:solidFill>
                  <a:schemeClr val="tx1"/>
                </a:solidFill>
              </a:rPr>
              <a:t> General Term Of Arithmetic Sequence</a:t>
            </a:r>
            <a:endParaRPr lang="id-ID" sz="3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01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733" y="1479664"/>
            <a:ext cx="5299656" cy="46351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54003" y="695459"/>
            <a:ext cx="370911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000" dirty="0" smtClean="0">
                <a:latin typeface="Algerian" panose="04020705040A02060702" pitchFamily="82" charset="0"/>
              </a:rPr>
              <a:t>MOTIVATION WORDS</a:t>
            </a:r>
            <a:endParaRPr lang="id-ID" sz="30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70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862" y="1218125"/>
            <a:ext cx="5335073" cy="5335073"/>
          </a:xfrm>
          <a:prstGeom prst="rect">
            <a:avLst/>
          </a:prstGeom>
        </p:spPr>
      </p:pic>
      <p:sp>
        <p:nvSpPr>
          <p:cNvPr id="5" name="7-Point Star 4"/>
          <p:cNvSpPr/>
          <p:nvPr/>
        </p:nvSpPr>
        <p:spPr>
          <a:xfrm>
            <a:off x="6027312" y="4621847"/>
            <a:ext cx="1803042" cy="1493950"/>
          </a:xfrm>
          <a:prstGeom prst="star7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000" dirty="0" smtClean="0"/>
              <a:t>169</a:t>
            </a:r>
            <a:endParaRPr lang="id-ID" sz="3000" dirty="0"/>
          </a:p>
        </p:txBody>
      </p:sp>
      <p:sp>
        <p:nvSpPr>
          <p:cNvPr id="6" name="TextBox 5"/>
          <p:cNvSpPr txBox="1"/>
          <p:nvPr/>
        </p:nvSpPr>
        <p:spPr>
          <a:xfrm>
            <a:off x="1416675" y="231820"/>
            <a:ext cx="5885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4000" dirty="0" smtClean="0"/>
              <a:t>Warming Up Your Mind</a:t>
            </a:r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172050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67888" y="342194"/>
            <a:ext cx="809100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800" b="1" dirty="0" smtClean="0">
                <a:latin typeface="Eras Bold ITC" panose="020B0907030504020204" pitchFamily="34" charset="0"/>
              </a:rPr>
              <a:t>GENERAL TERM OF AN ARITHMETIC SEQUENCE</a:t>
            </a:r>
            <a:r>
              <a:rPr lang="id-ID" sz="2800" dirty="0" smtClean="0">
                <a:latin typeface="Eras Bold ITC" panose="020B0907030504020204" pitchFamily="34" charset="0"/>
              </a:rPr>
              <a:t> </a:t>
            </a:r>
          </a:p>
          <a:p>
            <a:pPr algn="ctr"/>
            <a:endParaRPr lang="id-ID" sz="3000" b="1" dirty="0" smtClean="0">
              <a:latin typeface="Eras Bold ITC" panose="020B0907030504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386544" y="3499489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id-ID" sz="2400" dirty="0"/>
          </a:p>
          <a:p>
            <a:r>
              <a:rPr lang="id-ID" sz="2400" dirty="0" smtClean="0"/>
              <a:t>Where:</a:t>
            </a:r>
          </a:p>
          <a:p>
            <a:r>
              <a:rPr lang="id-ID" sz="2400" b="1" dirty="0" smtClean="0"/>
              <a:t>a</a:t>
            </a:r>
            <a:r>
              <a:rPr lang="id-ID" sz="2400" b="1" baseline="-25000" dirty="0" smtClean="0"/>
              <a:t>1</a:t>
            </a:r>
            <a:r>
              <a:rPr lang="id-ID" sz="2400" dirty="0" smtClean="0"/>
              <a:t> </a:t>
            </a:r>
            <a:r>
              <a:rPr lang="id-ID" sz="2400" dirty="0"/>
              <a:t>is the </a:t>
            </a:r>
            <a:r>
              <a:rPr lang="id-ID" sz="2400" b="1" dirty="0"/>
              <a:t>first </a:t>
            </a:r>
            <a:r>
              <a:rPr lang="id-ID" sz="2400" b="1" dirty="0" smtClean="0"/>
              <a:t>term</a:t>
            </a:r>
            <a:endParaRPr lang="id-ID" sz="2400" dirty="0"/>
          </a:p>
          <a:p>
            <a:r>
              <a:rPr lang="id-ID" sz="2400" b="1" dirty="0" smtClean="0"/>
              <a:t>a</a:t>
            </a:r>
            <a:r>
              <a:rPr lang="id-ID" sz="2400" b="1" baseline="-25000" dirty="0" smtClean="0"/>
              <a:t>n </a:t>
            </a:r>
            <a:r>
              <a:rPr lang="id-ID" sz="2400" dirty="0"/>
              <a:t>is the </a:t>
            </a:r>
            <a:r>
              <a:rPr lang="id-ID" sz="2400" b="1" dirty="0"/>
              <a:t>nth </a:t>
            </a:r>
            <a:r>
              <a:rPr lang="id-ID" sz="2400" b="1" dirty="0" smtClean="0"/>
              <a:t>term</a:t>
            </a:r>
            <a:r>
              <a:rPr lang="id-ID" sz="2400" dirty="0" smtClean="0"/>
              <a:t> </a:t>
            </a:r>
          </a:p>
          <a:p>
            <a:r>
              <a:rPr lang="id-ID" sz="2400" b="1" dirty="0" smtClean="0"/>
              <a:t>n </a:t>
            </a:r>
            <a:r>
              <a:rPr lang="id-ID" sz="2400" dirty="0"/>
              <a:t>is </a:t>
            </a:r>
            <a:r>
              <a:rPr lang="id-ID" sz="2400" b="1" dirty="0"/>
              <a:t>the number</a:t>
            </a:r>
            <a:r>
              <a:rPr lang="id-ID" sz="2400" dirty="0"/>
              <a:t> of </a:t>
            </a:r>
            <a:r>
              <a:rPr lang="id-ID" sz="2400" dirty="0" smtClean="0"/>
              <a:t>terms</a:t>
            </a:r>
          </a:p>
          <a:p>
            <a:r>
              <a:rPr lang="id-ID" sz="2400" b="1" dirty="0" smtClean="0"/>
              <a:t>d</a:t>
            </a:r>
            <a:r>
              <a:rPr lang="id-ID" sz="2400" dirty="0" smtClean="0"/>
              <a:t> </a:t>
            </a:r>
            <a:r>
              <a:rPr lang="id-ID" sz="2400" dirty="0"/>
              <a:t>is the </a:t>
            </a:r>
            <a:r>
              <a:rPr lang="id-ID" sz="2400" b="1" dirty="0"/>
              <a:t>common difference</a:t>
            </a:r>
            <a:endParaRPr lang="id-ID" sz="2400" dirty="0"/>
          </a:p>
          <a:p>
            <a:endParaRPr lang="id-ID" sz="2400" dirty="0"/>
          </a:p>
        </p:txBody>
      </p:sp>
      <p:sp>
        <p:nvSpPr>
          <p:cNvPr id="3" name="Rounded Rectangle 2"/>
          <p:cNvSpPr/>
          <p:nvPr/>
        </p:nvSpPr>
        <p:spPr>
          <a:xfrm>
            <a:off x="3059084" y="1757966"/>
            <a:ext cx="5419898" cy="153387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600" dirty="0" smtClean="0">
                <a:solidFill>
                  <a:schemeClr val="tx1"/>
                </a:solidFill>
              </a:rPr>
              <a:t> </a:t>
            </a:r>
            <a:r>
              <a:rPr lang="id-ID" sz="2600" b="1" dirty="0">
                <a:solidFill>
                  <a:schemeClr val="tx1"/>
                </a:solidFill>
              </a:rPr>
              <a:t>a</a:t>
            </a:r>
            <a:r>
              <a:rPr lang="id-ID" sz="2600" b="1" baseline="-25000" dirty="0">
                <a:solidFill>
                  <a:schemeClr val="tx1"/>
                </a:solidFill>
              </a:rPr>
              <a:t>n</a:t>
            </a:r>
            <a:r>
              <a:rPr lang="id-ID" sz="2600" b="1" dirty="0">
                <a:solidFill>
                  <a:schemeClr val="tx1"/>
                </a:solidFill>
              </a:rPr>
              <a:t> = a</a:t>
            </a:r>
            <a:r>
              <a:rPr lang="id-ID" sz="2600" b="1" baseline="-25000" dirty="0">
                <a:solidFill>
                  <a:schemeClr val="tx1"/>
                </a:solidFill>
              </a:rPr>
              <a:t>1</a:t>
            </a:r>
            <a:r>
              <a:rPr lang="id-ID" sz="2600" b="1" dirty="0">
                <a:solidFill>
                  <a:schemeClr val="tx1"/>
                </a:solidFill>
              </a:rPr>
              <a:t> + (n - 1)d</a:t>
            </a:r>
            <a:r>
              <a:rPr lang="id-ID" sz="26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79" y="2897273"/>
            <a:ext cx="2941801" cy="181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72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331076" y="2644028"/>
                <a:ext cx="799778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d-ID" sz="2400" dirty="0" smtClean="0"/>
                  <a:t>Write the first expression of the arithmetic if</a:t>
                </a:r>
                <a:r>
                  <a:rPr lang="id-ID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id-ID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id-ID" sz="2400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id-ID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id-ID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id-ID" sz="2400" i="1"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endParaRPr lang="id-ID" sz="2400" dirty="0"/>
              </a:p>
              <a:p>
                <a:endParaRPr lang="id-ID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076" y="2644028"/>
                <a:ext cx="7997780" cy="830997"/>
              </a:xfrm>
              <a:prstGeom prst="rect">
                <a:avLst/>
              </a:prstGeom>
              <a:blipFill rotWithShape="0">
                <a:blip r:embed="rId2"/>
                <a:stretch>
                  <a:fillRect l="-1143" t="-5882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loud 4"/>
          <p:cNvSpPr/>
          <p:nvPr/>
        </p:nvSpPr>
        <p:spPr>
          <a:xfrm>
            <a:off x="1463040" y="378822"/>
            <a:ext cx="2873829" cy="1149532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000" b="1" dirty="0" smtClean="0">
                <a:solidFill>
                  <a:schemeClr val="tx1"/>
                </a:solidFill>
              </a:rPr>
              <a:t>EXAMPLES</a:t>
            </a:r>
            <a:endParaRPr lang="id-ID" sz="3000" b="1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058091" y="2508068"/>
            <a:ext cx="888275" cy="58782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Oval 6"/>
          <p:cNvSpPr/>
          <p:nvPr/>
        </p:nvSpPr>
        <p:spPr>
          <a:xfrm>
            <a:off x="1197428" y="2647405"/>
            <a:ext cx="888275" cy="58782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31076" y="3235234"/>
            <a:ext cx="1360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/>
              <a:t>Solution:</a:t>
            </a:r>
            <a:endParaRPr lang="id-ID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3281966" y="3746097"/>
                <a:ext cx="6096000" cy="177561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>
                  <a:lnSpc>
                    <a:spcPct val="107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r>
                        <a:rPr lang="id-ID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id-ID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e>
                      </m:d>
                      <m:r>
                        <a:rPr lang="id-ID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𝑑</m:t>
                      </m:r>
                    </m:oMath>
                  </m:oMathPara>
                </a14:m>
                <a:endParaRPr lang="id-ID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>
                  <a:lnSpc>
                    <a:spcPct val="107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r>
                        <a:rPr lang="id-ID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id-ID" sz="24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9</m:t>
                      </m:r>
                      <m:r>
                        <a:rPr lang="id-ID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id-ID" sz="24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id-ID" sz="24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id-ID" sz="2400" b="0" dirty="0" smtClean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9</m:t>
                      </m:r>
                      <m:r>
                        <a:rPr lang="id-ID" sz="24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𝑛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+1</m:t>
                      </m:r>
                    </m:oMath>
                  </m:oMathPara>
                </a14:m>
                <a:endParaRPr lang="id-ID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r>
                        <a:rPr lang="id-ID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id-ID" sz="24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10−</m:t>
                      </m:r>
                      <m:r>
                        <a:rPr lang="id-ID" sz="24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𝑛</m:t>
                      </m:r>
                    </m:oMath>
                  </m:oMathPara>
                </a14:m>
                <a:endParaRPr lang="id-ID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1966" y="3746097"/>
                <a:ext cx="6096000" cy="177561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227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459864" y="2647405"/>
                <a:ext cx="825535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d-ID" sz="2400" dirty="0" smtClean="0"/>
                  <a:t>Determine the 15th term from the arithmetic sequence if its general term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id-ID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id-ID" sz="2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id-ID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id-ID" sz="2400" i="1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id-ID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9864" y="2647405"/>
                <a:ext cx="8255358" cy="830997"/>
              </a:xfrm>
              <a:prstGeom prst="rect">
                <a:avLst/>
              </a:prstGeom>
              <a:blipFill rotWithShape="0">
                <a:blip r:embed="rId2"/>
                <a:stretch>
                  <a:fillRect l="-1182" t="-5839" b="-15328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loud 4"/>
          <p:cNvSpPr/>
          <p:nvPr/>
        </p:nvSpPr>
        <p:spPr>
          <a:xfrm>
            <a:off x="1463040" y="378822"/>
            <a:ext cx="2873829" cy="1149532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000" b="1" dirty="0" smtClean="0">
                <a:solidFill>
                  <a:schemeClr val="tx1"/>
                </a:solidFill>
              </a:rPr>
              <a:t>EXAMPLES</a:t>
            </a:r>
            <a:endParaRPr lang="id-ID" sz="3000" b="1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058091" y="2508068"/>
            <a:ext cx="888275" cy="58782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Oval 6"/>
          <p:cNvSpPr/>
          <p:nvPr/>
        </p:nvSpPr>
        <p:spPr>
          <a:xfrm>
            <a:off x="1197428" y="2647405"/>
            <a:ext cx="888275" cy="58782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>
                <a:solidFill>
                  <a:schemeClr val="tx1"/>
                </a:solidFill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533362" y="3902775"/>
                <a:ext cx="4829577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d-ID" sz="2400" dirty="0" smtClean="0"/>
                  <a:t>Solution: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id-ID" sz="24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id-ID" sz="2400" i="1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id-ID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=2</m:t>
                      </m:r>
                      <m:d>
                        <m:d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e>
                      </m:d>
                      <m:r>
                        <a:rPr lang="id-ID" sz="2400" i="1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=30−3=27</m:t>
                      </m:r>
                    </m:oMath>
                  </m:oMathPara>
                </a14:m>
                <a:endParaRPr lang="id-ID" sz="2400" dirty="0" smtClean="0"/>
              </a:p>
              <a:p>
                <a:endParaRPr lang="id-ID" sz="2400" dirty="0" smtClean="0"/>
              </a:p>
              <a:p>
                <a:r>
                  <a:rPr lang="id-ID" sz="2400" dirty="0" smtClean="0"/>
                  <a:t>So</a:t>
                </a:r>
                <a:r>
                  <a:rPr lang="id-ID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15</m:t>
                        </m:r>
                      </m:sub>
                    </m:sSub>
                    <m:r>
                      <a:rPr lang="id-ID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d-ID" sz="2400" dirty="0"/>
                  <a:t>is 27 </a:t>
                </a:r>
              </a:p>
              <a:p>
                <a:endParaRPr lang="id-ID" sz="2400" dirty="0"/>
              </a:p>
              <a:p>
                <a:endParaRPr lang="id-ID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362" y="3902775"/>
                <a:ext cx="4829577" cy="2677656"/>
              </a:xfrm>
              <a:prstGeom prst="rect">
                <a:avLst/>
              </a:prstGeom>
              <a:blipFill rotWithShape="0">
                <a:blip r:embed="rId3"/>
                <a:stretch>
                  <a:fillRect l="-2020" t="-1822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6486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331076" y="2644028"/>
                <a:ext cx="799778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d-ID" sz="2400" dirty="0" smtClean="0"/>
                  <a:t>Write the general term of the arithmetic sequence if</a:t>
                </a:r>
                <a:r>
                  <a:rPr lang="id-ID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id-ID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id-ID" sz="2400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id-ID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id-ID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id-ID" sz="2400" i="1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id-ID" sz="2400" dirty="0"/>
              </a:p>
              <a:p>
                <a:endParaRPr lang="id-ID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076" y="2644028"/>
                <a:ext cx="7997780" cy="1200329"/>
              </a:xfrm>
              <a:prstGeom prst="rect">
                <a:avLst/>
              </a:prstGeom>
              <a:blipFill rotWithShape="0">
                <a:blip r:embed="rId2"/>
                <a:stretch>
                  <a:fillRect l="-1143" t="-4061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loud 4"/>
          <p:cNvSpPr/>
          <p:nvPr/>
        </p:nvSpPr>
        <p:spPr>
          <a:xfrm>
            <a:off x="1463040" y="378822"/>
            <a:ext cx="2873829" cy="1149532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000" b="1" dirty="0" smtClean="0">
                <a:solidFill>
                  <a:schemeClr val="tx1"/>
                </a:solidFill>
              </a:rPr>
              <a:t>EXAMPLES</a:t>
            </a:r>
            <a:endParaRPr lang="id-ID" sz="3000" b="1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058091" y="2508068"/>
            <a:ext cx="888275" cy="58782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Oval 6"/>
          <p:cNvSpPr/>
          <p:nvPr/>
        </p:nvSpPr>
        <p:spPr>
          <a:xfrm>
            <a:off x="1197428" y="2647405"/>
            <a:ext cx="888275" cy="58782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31076" y="3515264"/>
            <a:ext cx="1360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/>
              <a:t>Solution:</a:t>
            </a:r>
            <a:endParaRPr lang="id-ID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281966" y="3746097"/>
                <a:ext cx="6096000" cy="177561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>
                  <a:lnSpc>
                    <a:spcPct val="107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r>
                        <a:rPr lang="id-ID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id-ID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e>
                      </m:d>
                      <m:r>
                        <a:rPr lang="id-ID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𝑑</m:t>
                      </m:r>
                    </m:oMath>
                  </m:oMathPara>
                </a14:m>
                <a:endParaRPr lang="id-ID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>
                  <a:lnSpc>
                    <a:spcPct val="107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r>
                        <a:rPr lang="id-ID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id-ID" sz="24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7</m:t>
                      </m:r>
                      <m:r>
                        <a:rPr lang="id-ID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e>
                      </m:d>
                      <m:r>
                        <a:rPr lang="id-ID" sz="24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3</m:t>
                      </m:r>
                    </m:oMath>
                  </m:oMathPara>
                </a14:m>
                <a:endParaRPr lang="id-ID" sz="2400" b="0" dirty="0" smtClean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7+3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𝑛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−3</m:t>
                      </m:r>
                    </m:oMath>
                  </m:oMathPara>
                </a14:m>
                <a:endParaRPr lang="id-ID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r>
                        <a:rPr lang="id-ID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id-ID" sz="24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4+3</m:t>
                      </m:r>
                      <m:r>
                        <a:rPr lang="id-ID" sz="24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𝑛</m:t>
                      </m:r>
                    </m:oMath>
                  </m:oMathPara>
                </a14:m>
                <a:endParaRPr lang="id-ID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1966" y="3746097"/>
                <a:ext cx="6096000" cy="177561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2331076" y="1954494"/>
            <a:ext cx="33742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000" b="1" dirty="0" smtClean="0"/>
              <a:t>Try it By Yourself!</a:t>
            </a:r>
            <a:endParaRPr lang="id-ID" sz="3000" b="1" dirty="0"/>
          </a:p>
        </p:txBody>
      </p:sp>
    </p:spTree>
    <p:extLst>
      <p:ext uri="{BB962C8B-B14F-4D97-AF65-F5344CB8AC3E}">
        <p14:creationId xmlns:p14="http://schemas.microsoft.com/office/powerpoint/2010/main" val="1837023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459864" y="2647405"/>
                <a:ext cx="825535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d-ID" sz="2400" dirty="0" smtClean="0"/>
                  <a:t>Determine the 18th term from the arithmetic sequence if its general term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id-ID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id-ID" sz="24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id-ID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id-ID" sz="2400" i="1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id-ID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9864" y="2647405"/>
                <a:ext cx="8255358" cy="830997"/>
              </a:xfrm>
              <a:prstGeom prst="rect">
                <a:avLst/>
              </a:prstGeom>
              <a:blipFill rotWithShape="0">
                <a:blip r:embed="rId2"/>
                <a:stretch>
                  <a:fillRect l="-1182" t="-5839" b="-15328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loud 4"/>
          <p:cNvSpPr/>
          <p:nvPr/>
        </p:nvSpPr>
        <p:spPr>
          <a:xfrm>
            <a:off x="1463040" y="378822"/>
            <a:ext cx="2873829" cy="1149532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000" b="1" dirty="0" smtClean="0">
                <a:solidFill>
                  <a:schemeClr val="tx1"/>
                </a:solidFill>
              </a:rPr>
              <a:t>EXAMPLES</a:t>
            </a:r>
            <a:endParaRPr lang="id-ID" sz="3000" b="1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058091" y="2508068"/>
            <a:ext cx="888275" cy="58782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Oval 6"/>
          <p:cNvSpPr/>
          <p:nvPr/>
        </p:nvSpPr>
        <p:spPr>
          <a:xfrm>
            <a:off x="1197428" y="2647405"/>
            <a:ext cx="888275" cy="58782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>
                <a:solidFill>
                  <a:schemeClr val="tx1"/>
                </a:solidFill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533362" y="3902775"/>
                <a:ext cx="5640948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d-ID" sz="2400" dirty="0" smtClean="0"/>
                  <a:t>Solution: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id-ID" sz="2400" i="1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id-ID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  <m:d>
                        <m:d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e>
                      </m:d>
                      <m:r>
                        <a:rPr lang="id-ID" sz="2400" i="1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=−54−3=−57</m:t>
                      </m:r>
                    </m:oMath>
                  </m:oMathPara>
                </a14:m>
                <a:endParaRPr lang="id-ID" sz="2400" b="0" dirty="0" smtClean="0"/>
              </a:p>
              <a:p>
                <a:endParaRPr lang="id-ID" sz="2400" dirty="0" smtClean="0"/>
              </a:p>
              <a:p>
                <a:r>
                  <a:rPr lang="id-ID" sz="2400" dirty="0"/>
                  <a:t>So,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18</m:t>
                        </m:r>
                      </m:sub>
                    </m:sSub>
                    <m:r>
                      <a:rPr lang="id-ID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d-ID" sz="2400" dirty="0"/>
                  <a:t>is </a:t>
                </a:r>
                <a:r>
                  <a:rPr lang="id-ID" sz="2400" dirty="0" smtClean="0"/>
                  <a:t>-57</a:t>
                </a:r>
                <a:endParaRPr lang="id-ID" sz="2400" dirty="0"/>
              </a:p>
              <a:p>
                <a:endParaRPr lang="id-ID" sz="2400" dirty="0"/>
              </a:p>
              <a:p>
                <a:endParaRPr lang="id-ID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362" y="3902775"/>
                <a:ext cx="5640948" cy="2677656"/>
              </a:xfrm>
              <a:prstGeom prst="rect">
                <a:avLst/>
              </a:prstGeom>
              <a:blipFill rotWithShape="0">
                <a:blip r:embed="rId3"/>
                <a:stretch>
                  <a:fillRect l="-1730" t="-1822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2331076" y="1954494"/>
            <a:ext cx="33742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000" b="1" dirty="0" smtClean="0"/>
              <a:t>Try it By Yourself!</a:t>
            </a:r>
            <a:endParaRPr lang="id-ID" sz="3000" b="1" dirty="0"/>
          </a:p>
        </p:txBody>
      </p:sp>
    </p:spTree>
    <p:extLst>
      <p:ext uri="{BB962C8B-B14F-4D97-AF65-F5344CB8AC3E}">
        <p14:creationId xmlns:p14="http://schemas.microsoft.com/office/powerpoint/2010/main" val="4111293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iped Right Arrow 3"/>
          <p:cNvSpPr/>
          <p:nvPr/>
        </p:nvSpPr>
        <p:spPr>
          <a:xfrm>
            <a:off x="2586446" y="598929"/>
            <a:ext cx="1449977" cy="746545"/>
          </a:xfrm>
          <a:prstGeom prst="striped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TextBox 4"/>
          <p:cNvSpPr txBox="1"/>
          <p:nvPr/>
        </p:nvSpPr>
        <p:spPr>
          <a:xfrm>
            <a:off x="4767943" y="598929"/>
            <a:ext cx="36075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500" dirty="0" smtClean="0">
                <a:latin typeface="Cooper Black" panose="0208090404030B020404" pitchFamily="18" charset="0"/>
              </a:rPr>
              <a:t>Q  U  I  Z</a:t>
            </a:r>
            <a:endParaRPr lang="id-ID" sz="3500" dirty="0">
              <a:latin typeface="Cooper Black" panose="0208090404030B020404" pitchFamily="18" charset="0"/>
            </a:endParaRPr>
          </a:p>
        </p:txBody>
      </p:sp>
      <p:sp>
        <p:nvSpPr>
          <p:cNvPr id="6" name="Striped Right Arrow 5"/>
          <p:cNvSpPr/>
          <p:nvPr/>
        </p:nvSpPr>
        <p:spPr>
          <a:xfrm flipH="1">
            <a:off x="7363097" y="598929"/>
            <a:ext cx="1449977" cy="746545"/>
          </a:xfrm>
          <a:prstGeom prst="striped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172236" y="1843706"/>
                <a:ext cx="7461161" cy="12059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3000" dirty="0" smtClean="0"/>
                  <a:t>Determine the 15th term from the arithmetic sequence if its general term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sz="3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3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3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id-ID" sz="30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id-ID" sz="3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d-ID" sz="3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id-ID" sz="3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id-ID" sz="30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id-ID" sz="30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id-ID" sz="3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d-ID" sz="3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id-ID" sz="3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id-ID" sz="30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236" y="1843706"/>
                <a:ext cx="7461161" cy="1205971"/>
              </a:xfrm>
              <a:prstGeom prst="rect">
                <a:avLst/>
              </a:prstGeom>
              <a:blipFill rotWithShape="0">
                <a:blip r:embed="rId2"/>
                <a:stretch>
                  <a:fillRect l="-1879" t="-6061" b="-7071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172236" y="3721994"/>
            <a:ext cx="3043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Beam</a:t>
            </a:r>
          </a:p>
          <a:p>
            <a:r>
              <a:rPr lang="id-ID" dirty="0" smtClean="0"/>
              <a:t>Sang</a:t>
            </a:r>
          </a:p>
          <a:p>
            <a:r>
              <a:rPr lang="id-ID" dirty="0" smtClean="0"/>
              <a:t>Gai</a:t>
            </a:r>
          </a:p>
          <a:p>
            <a:r>
              <a:rPr lang="id-ID" dirty="0" smtClean="0"/>
              <a:t>nut</a:t>
            </a:r>
          </a:p>
        </p:txBody>
      </p:sp>
    </p:spTree>
    <p:extLst>
      <p:ext uri="{BB962C8B-B14F-4D97-AF65-F5344CB8AC3E}">
        <p14:creationId xmlns:p14="http://schemas.microsoft.com/office/powerpoint/2010/main" val="135770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704562" y="1365637"/>
                <a:ext cx="6774289" cy="29636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d-ID" sz="3200" dirty="0" smtClean="0"/>
                  <a:t>Solution: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32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32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id-ID" sz="3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d-ID" sz="3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id-ID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d-ID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id-ID" sz="32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id-ID" sz="32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id-ID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d-ID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id-ID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32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32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sub>
                      </m:sSub>
                      <m:r>
                        <a:rPr lang="id-ID" sz="3200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id-ID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3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d-ID" sz="32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id-ID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d-ID" sz="32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e>
                      </m:d>
                      <m:r>
                        <a:rPr lang="id-ID" sz="32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id-ID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3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d-ID" sz="32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id-ID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d-ID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3200" b="0" i="1" smtClean="0">
                              <a:latin typeface="Cambria Math" panose="02040503050406030204" pitchFamily="18" charset="0"/>
                            </a:rPr>
                            <m:t>−30−1</m:t>
                          </m:r>
                        </m:num>
                        <m:den>
                          <m:r>
                            <a:rPr lang="id-ID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id-ID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d-ID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3200" b="0" i="1" smtClean="0">
                              <a:latin typeface="Cambria Math" panose="02040503050406030204" pitchFamily="18" charset="0"/>
                            </a:rPr>
                            <m:t>−31</m:t>
                          </m:r>
                        </m:num>
                        <m:den>
                          <m:r>
                            <a:rPr lang="id-ID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id-ID" sz="3200" dirty="0"/>
              </a:p>
              <a:p>
                <a:endParaRPr lang="id-ID" sz="3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562" y="1365637"/>
                <a:ext cx="6774289" cy="2963632"/>
              </a:xfrm>
              <a:prstGeom prst="rect">
                <a:avLst/>
              </a:prstGeom>
              <a:blipFill rotWithShape="0">
                <a:blip r:embed="rId2"/>
                <a:stretch>
                  <a:fillRect l="-2340" t="-2675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203295" y="4430333"/>
                <a:ext cx="275049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d-ID" sz="3200" dirty="0" smtClean="0"/>
                  <a:t>So,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3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32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id-ID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id-ID" sz="3200" b="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d-ID" sz="3200" smtClean="0"/>
                  <a:t>is -31/4</a:t>
                </a:r>
                <a:endParaRPr lang="id-ID" sz="3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3295" y="4430333"/>
                <a:ext cx="2750490" cy="584775"/>
              </a:xfrm>
              <a:prstGeom prst="rect">
                <a:avLst/>
              </a:prstGeom>
              <a:blipFill rotWithShape="0">
                <a:blip r:embed="rId3"/>
                <a:stretch>
                  <a:fillRect l="-5765" t="-12500" r="-3326" b="-34375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7497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425</Words>
  <Application>Microsoft Office PowerPoint</Application>
  <PresentationFormat>Widescreen</PresentationFormat>
  <Paragraphs>148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Algerian</vt:lpstr>
      <vt:lpstr>Arial</vt:lpstr>
      <vt:lpstr>Bernard MT Condensed</vt:lpstr>
      <vt:lpstr>Broadway</vt:lpstr>
      <vt:lpstr>Calibri</vt:lpstr>
      <vt:lpstr>Calibri Light</vt:lpstr>
      <vt:lpstr>Cambria Math</vt:lpstr>
      <vt:lpstr>Cooper Black</vt:lpstr>
      <vt:lpstr>Eras Bold ITC</vt:lpstr>
      <vt:lpstr>Goudy Stout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CtrlSoft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47</cp:revision>
  <dcterms:created xsi:type="dcterms:W3CDTF">2019-08-21T13:30:06Z</dcterms:created>
  <dcterms:modified xsi:type="dcterms:W3CDTF">2019-08-27T03:54:01Z</dcterms:modified>
</cp:coreProperties>
</file>