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3" r:id="rId8"/>
    <p:sldId id="267" r:id="rId9"/>
    <p:sldId id="268" r:id="rId10"/>
    <p:sldId id="264" r:id="rId11"/>
    <p:sldId id="265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9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868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226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390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501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071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861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232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4339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234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910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7705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1322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2200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837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0249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5519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E760EC0-3C92-46C6-B092-382CE5C22684}" type="datetimeFigureOut">
              <a:rPr lang="id-ID" smtClean="0"/>
              <a:t>28/08/2019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767E1-206A-48C9-BC03-847F64003D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35152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2700" y="309092"/>
            <a:ext cx="796558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Arithmetic </a:t>
            </a:r>
            <a:r>
              <a:rPr lang="id-ID" sz="35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Sequence </a:t>
            </a:r>
          </a:p>
          <a:p>
            <a:pPr algn="ctr"/>
            <a:r>
              <a:rPr lang="id-ID" sz="35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(Spesific Term </a:t>
            </a:r>
            <a:r>
              <a:rPr lang="id-ID" sz="3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by U</a:t>
            </a:r>
            <a:r>
              <a:rPr lang="id-ID" sz="35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sing Arithmetic Sequence </a:t>
            </a:r>
            <a:r>
              <a:rPr lang="id-ID" sz="3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formula</a:t>
            </a:r>
            <a:r>
              <a:rPr lang="id-ID" sz="35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  <a:endParaRPr lang="id-ID" sz="35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2282" y="2807594"/>
            <a:ext cx="888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  <a:latin typeface="Goudy Stout" panose="0202090407030B020401" pitchFamily="18" charset="0"/>
              </a:rPr>
              <a:t>Matthayom 6</a:t>
            </a:r>
          </a:p>
          <a:p>
            <a:pPr algn="ctr"/>
            <a:r>
              <a:rPr lang="id-ID" dirty="0" smtClean="0">
                <a:solidFill>
                  <a:schemeClr val="bg1"/>
                </a:solidFill>
                <a:latin typeface="Goudy Stout" panose="0202090407030B020401" pitchFamily="18" charset="0"/>
              </a:rPr>
              <a:t>By Ahbi Mahdianing Rum</a:t>
            </a:r>
            <a:endParaRPr lang="id-ID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867" y="3655051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3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5" t="17090" r="2739" b="10047"/>
          <a:stretch/>
        </p:blipFill>
        <p:spPr>
          <a:xfrm>
            <a:off x="2807595" y="1146219"/>
            <a:ext cx="6272011" cy="4997004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6941713" y="4507604"/>
            <a:ext cx="2691684" cy="16356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dirty="0"/>
              <a:t>1</a:t>
            </a:r>
            <a:r>
              <a:rPr lang="id-ID" sz="3000" dirty="0" smtClean="0"/>
              <a:t>14</a:t>
            </a:r>
            <a:endParaRPr lang="id-ID" sz="3000" dirty="0"/>
          </a:p>
        </p:txBody>
      </p:sp>
    </p:spTree>
    <p:extLst>
      <p:ext uri="{BB962C8B-B14F-4D97-AF65-F5344CB8AC3E}">
        <p14:creationId xmlns:p14="http://schemas.microsoft.com/office/powerpoint/2010/main" val="21561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7888" y="342194"/>
            <a:ext cx="809100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GENERAL TERM OF AN ARITHMETIC SEQUENCE</a:t>
            </a:r>
            <a:r>
              <a:rPr lang="id-ID" sz="28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 </a:t>
            </a:r>
          </a:p>
          <a:p>
            <a:pPr algn="ctr"/>
            <a:endParaRPr lang="id-ID" sz="3000" b="1" dirty="0" smtClean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86544" y="349948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d-ID" sz="2400" dirty="0">
              <a:solidFill>
                <a:schemeClr val="bg1"/>
              </a:solidFill>
            </a:endParaRPr>
          </a:p>
          <a:p>
            <a:r>
              <a:rPr lang="id-ID" sz="2400" dirty="0" smtClean="0">
                <a:solidFill>
                  <a:schemeClr val="bg1"/>
                </a:solidFill>
              </a:rPr>
              <a:t>Where:</a:t>
            </a:r>
          </a:p>
          <a:p>
            <a:r>
              <a:rPr lang="id-ID" sz="2400" b="1" dirty="0" smtClean="0">
                <a:solidFill>
                  <a:schemeClr val="bg1"/>
                </a:solidFill>
              </a:rPr>
              <a:t>a</a:t>
            </a:r>
            <a:r>
              <a:rPr lang="id-ID" sz="2400" b="1" baseline="-25000" dirty="0" smtClean="0">
                <a:solidFill>
                  <a:schemeClr val="bg1"/>
                </a:solidFill>
              </a:rPr>
              <a:t>1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>
                <a:solidFill>
                  <a:schemeClr val="bg1"/>
                </a:solidFill>
              </a:rPr>
              <a:t>is the </a:t>
            </a:r>
            <a:r>
              <a:rPr lang="id-ID" sz="2400" b="1" dirty="0">
                <a:solidFill>
                  <a:schemeClr val="bg1"/>
                </a:solidFill>
              </a:rPr>
              <a:t>first </a:t>
            </a:r>
            <a:r>
              <a:rPr lang="id-ID" sz="2400" b="1" dirty="0" smtClean="0">
                <a:solidFill>
                  <a:schemeClr val="bg1"/>
                </a:solidFill>
              </a:rPr>
              <a:t>term</a:t>
            </a:r>
            <a:endParaRPr lang="id-ID" sz="2400" dirty="0">
              <a:solidFill>
                <a:schemeClr val="bg1"/>
              </a:solidFill>
            </a:endParaRPr>
          </a:p>
          <a:p>
            <a:r>
              <a:rPr lang="id-ID" sz="2400" b="1" dirty="0" smtClean="0">
                <a:solidFill>
                  <a:schemeClr val="bg1"/>
                </a:solidFill>
              </a:rPr>
              <a:t>a</a:t>
            </a:r>
            <a:r>
              <a:rPr lang="id-ID" sz="2400" b="1" baseline="-25000" dirty="0" smtClean="0">
                <a:solidFill>
                  <a:schemeClr val="bg1"/>
                </a:solidFill>
              </a:rPr>
              <a:t>n </a:t>
            </a:r>
            <a:r>
              <a:rPr lang="id-ID" sz="2400" dirty="0">
                <a:solidFill>
                  <a:schemeClr val="bg1"/>
                </a:solidFill>
              </a:rPr>
              <a:t>is the </a:t>
            </a:r>
            <a:r>
              <a:rPr lang="id-ID" sz="2400" b="1" dirty="0">
                <a:solidFill>
                  <a:schemeClr val="bg1"/>
                </a:solidFill>
              </a:rPr>
              <a:t>nth </a:t>
            </a:r>
            <a:r>
              <a:rPr lang="id-ID" sz="2400" b="1" dirty="0" smtClean="0">
                <a:solidFill>
                  <a:schemeClr val="bg1"/>
                </a:solidFill>
              </a:rPr>
              <a:t>term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id-ID" sz="2400" b="1" dirty="0" smtClean="0">
                <a:solidFill>
                  <a:schemeClr val="bg1"/>
                </a:solidFill>
              </a:rPr>
              <a:t>n </a:t>
            </a:r>
            <a:r>
              <a:rPr lang="id-ID" sz="2400" dirty="0">
                <a:solidFill>
                  <a:schemeClr val="bg1"/>
                </a:solidFill>
              </a:rPr>
              <a:t>is </a:t>
            </a:r>
            <a:r>
              <a:rPr lang="id-ID" sz="2400" b="1" dirty="0">
                <a:solidFill>
                  <a:schemeClr val="bg1"/>
                </a:solidFill>
              </a:rPr>
              <a:t>the number</a:t>
            </a:r>
            <a:r>
              <a:rPr lang="id-ID" sz="2400" dirty="0">
                <a:solidFill>
                  <a:schemeClr val="bg1"/>
                </a:solidFill>
              </a:rPr>
              <a:t> of </a:t>
            </a:r>
            <a:r>
              <a:rPr lang="id-ID" sz="2400" dirty="0" smtClean="0">
                <a:solidFill>
                  <a:schemeClr val="bg1"/>
                </a:solidFill>
              </a:rPr>
              <a:t>terms</a:t>
            </a:r>
          </a:p>
          <a:p>
            <a:r>
              <a:rPr lang="id-ID" sz="2400" b="1" dirty="0" smtClean="0">
                <a:solidFill>
                  <a:schemeClr val="bg1"/>
                </a:solidFill>
              </a:rPr>
              <a:t>d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>
                <a:solidFill>
                  <a:schemeClr val="bg1"/>
                </a:solidFill>
              </a:rPr>
              <a:t>is the </a:t>
            </a:r>
            <a:r>
              <a:rPr lang="id-ID" sz="2400" b="1" dirty="0">
                <a:solidFill>
                  <a:schemeClr val="bg1"/>
                </a:solidFill>
              </a:rPr>
              <a:t>common difference</a:t>
            </a:r>
            <a:endParaRPr lang="id-ID" sz="2400" dirty="0">
              <a:solidFill>
                <a:schemeClr val="bg1"/>
              </a:solidFill>
            </a:endParaRPr>
          </a:p>
          <a:p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59084" y="1757966"/>
            <a:ext cx="5419898" cy="153387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600" dirty="0" smtClean="0">
                <a:solidFill>
                  <a:schemeClr val="bg1"/>
                </a:solidFill>
              </a:rPr>
              <a:t> </a:t>
            </a:r>
            <a:r>
              <a:rPr lang="id-ID" sz="2600" b="1" dirty="0">
                <a:solidFill>
                  <a:schemeClr val="bg1"/>
                </a:solidFill>
              </a:rPr>
              <a:t>a</a:t>
            </a:r>
            <a:r>
              <a:rPr lang="id-ID" sz="2600" b="1" baseline="-25000" dirty="0">
                <a:solidFill>
                  <a:schemeClr val="bg1"/>
                </a:solidFill>
              </a:rPr>
              <a:t>n</a:t>
            </a:r>
            <a:r>
              <a:rPr lang="id-ID" sz="2600" b="1" dirty="0">
                <a:solidFill>
                  <a:schemeClr val="bg1"/>
                </a:solidFill>
              </a:rPr>
              <a:t> = a</a:t>
            </a:r>
            <a:r>
              <a:rPr lang="id-ID" sz="2600" b="1" baseline="-25000" dirty="0">
                <a:solidFill>
                  <a:schemeClr val="bg1"/>
                </a:solidFill>
              </a:rPr>
              <a:t>1</a:t>
            </a:r>
            <a:r>
              <a:rPr lang="id-ID" sz="2600" b="1" dirty="0">
                <a:solidFill>
                  <a:schemeClr val="bg1"/>
                </a:solidFill>
              </a:rPr>
              <a:t> + (n - 1)d</a:t>
            </a:r>
            <a:r>
              <a:rPr lang="id-ID" sz="26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9" y="2897273"/>
            <a:ext cx="2941801" cy="181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9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331076" y="2591913"/>
                <a:ext cx="9337182" cy="503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2500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Find the 5th terms of arithmetic sequence </a:t>
                </a:r>
                <a14:m>
                  <m:oMath xmlns:m="http://schemas.openxmlformats.org/officeDocument/2006/math"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𝑖𝑓</m:t>
                    </m:r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id-ID" sz="25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d-ID" sz="25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5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=2, </m:t>
                    </m:r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=5</m:t>
                    </m:r>
                  </m:oMath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76" y="2591913"/>
                <a:ext cx="9337182" cy="503984"/>
              </a:xfrm>
              <a:prstGeom prst="rect">
                <a:avLst/>
              </a:prstGeom>
              <a:blipFill rotWithShape="0">
                <a:blip r:embed="rId2"/>
                <a:stretch>
                  <a:fillRect l="-1044" t="-7229" b="-24096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1463040" y="378822"/>
            <a:ext cx="3392295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bg1"/>
                </a:solidFill>
              </a:rPr>
              <a:t>EXAMPLES</a:t>
            </a:r>
            <a:endParaRPr lang="id-ID" sz="30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58091" y="25080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1197428" y="26474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1076" y="3235234"/>
            <a:ext cx="21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solidFill>
                  <a:schemeClr val="bg1"/>
                </a:solidFill>
              </a:rPr>
              <a:t>Solution:</a:t>
            </a:r>
            <a:endParaRPr lang="id-ID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34118" y="3902299"/>
                <a:ext cx="4649274" cy="278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=2+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=2+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r>
                  <a:rPr lang="id-ID" sz="2500" dirty="0">
                    <a:solidFill>
                      <a:schemeClr val="bg1"/>
                    </a:solidFill>
                  </a:rPr>
                  <a:t> </a:t>
                </a:r>
              </a:p>
              <a:p>
                <a:endParaRPr lang="id-ID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118" y="3902299"/>
                <a:ext cx="4649274" cy="278537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94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463040" y="378822"/>
            <a:ext cx="3392295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bg1"/>
                </a:solidFill>
              </a:rPr>
              <a:t>EXAMPLES</a:t>
            </a:r>
            <a:endParaRPr lang="id-ID" sz="3000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879565" y="173036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5"/>
          <p:cNvSpPr/>
          <p:nvPr/>
        </p:nvSpPr>
        <p:spPr>
          <a:xfrm>
            <a:off x="1018902" y="1869702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2134888" y="1869702"/>
            <a:ext cx="81179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the general term of the sequence from the figures bellow and find the 8</a:t>
            </a:r>
            <a:r>
              <a:rPr lang="id-ID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 </a:t>
            </a:r>
            <a:r>
              <a:rPr lang="id-ID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 of the sequence</a:t>
            </a:r>
            <a:endParaRPr lang="id-ID" sz="25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906" y="2920026"/>
            <a:ext cx="2746450" cy="125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0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44969" y="1143358"/>
                <a:ext cx="6096000" cy="523476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3, 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id-ID" sz="25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7,…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=5−3=2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250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−2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=1+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250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id-ID" sz="2500" dirty="0">
                    <a:solidFill>
                      <a:schemeClr val="bg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id-ID" sz="2500" dirty="0" smtClean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 </a:t>
                </a:r>
                <a:r>
                  <a:rPr lang="id-ID" sz="250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term</a:t>
                </a:r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=1+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</m:d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17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969" y="1143358"/>
                <a:ext cx="6096000" cy="5234766"/>
              </a:xfrm>
              <a:prstGeom prst="rect">
                <a:avLst/>
              </a:prstGeom>
              <a:blipFill rotWithShape="0">
                <a:blip r:embed="rId2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84101" y="347730"/>
            <a:ext cx="4893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500" dirty="0" smtClean="0">
                <a:solidFill>
                  <a:schemeClr val="bg1"/>
                </a:solidFill>
              </a:rPr>
              <a:t>Solution</a:t>
            </a:r>
            <a:endParaRPr lang="id-ID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5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331076" y="2591913"/>
                <a:ext cx="9337182" cy="673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2500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Find the 7th terms of arithmetic sequence </a:t>
                </a:r>
                <a14:m>
                  <m:oMath xmlns:m="http://schemas.openxmlformats.org/officeDocument/2006/math"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𝑖𝑓</m:t>
                    </m:r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id-ID" sz="25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d-ID" sz="25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25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d-ID" sz="25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id-ID" sz="25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id-ID" sz="25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id-ID" sz="25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76" y="2591913"/>
                <a:ext cx="9337182" cy="673646"/>
              </a:xfrm>
              <a:prstGeom prst="rect">
                <a:avLst/>
              </a:prstGeom>
              <a:blipFill rotWithShape="0">
                <a:blip r:embed="rId2"/>
                <a:stretch>
                  <a:fillRect l="-1044" b="-9009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1463040" y="378822"/>
            <a:ext cx="3392295" cy="114953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000" b="1" dirty="0" smtClean="0">
                <a:solidFill>
                  <a:schemeClr val="bg1"/>
                </a:solidFill>
              </a:rPr>
              <a:t>EXAMPLES</a:t>
            </a:r>
            <a:endParaRPr lang="id-ID" sz="30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58091" y="2508068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1197428" y="2647405"/>
            <a:ext cx="888275" cy="58782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1076" y="3235234"/>
            <a:ext cx="215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solidFill>
                  <a:schemeClr val="bg1"/>
                </a:solidFill>
              </a:rPr>
              <a:t>Solution:</a:t>
            </a:r>
            <a:endParaRPr lang="id-ID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95482" y="3696899"/>
                <a:ext cx="4649274" cy="379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+12=</m:t>
                      </m:r>
                      <m:f>
                        <m:fPr>
                          <m:ctrlP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1+24</m:t>
                          </m:r>
                        </m:num>
                        <m:den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</a:endParaRPr>
              </a:p>
              <a:p>
                <a:r>
                  <a:rPr lang="id-ID" sz="2500" dirty="0">
                    <a:solidFill>
                      <a:schemeClr val="bg1"/>
                    </a:solidFill>
                  </a:rPr>
                  <a:t> </a:t>
                </a:r>
              </a:p>
              <a:p>
                <a:endParaRPr lang="id-ID" sz="2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482" y="3696899"/>
                <a:ext cx="4649274" cy="37920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331076" y="1935215"/>
            <a:ext cx="35288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b="1" dirty="0" smtClean="0">
                <a:solidFill>
                  <a:schemeClr val="bg1"/>
                </a:solidFill>
              </a:rPr>
              <a:t>Try it by yourself!</a:t>
            </a:r>
            <a:endParaRPr lang="id-ID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51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2890" y="399245"/>
            <a:ext cx="9118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 smtClean="0">
                <a:solidFill>
                  <a:schemeClr val="bg1"/>
                </a:solidFill>
                <a:latin typeface="Goudy Stout" panose="0202090407030B020401" pitchFamily="18" charset="0"/>
              </a:rPr>
              <a:t>LET’S PLAY THE SHOUT THE NUMBERS GAME</a:t>
            </a:r>
            <a:endParaRPr lang="id-ID" sz="2400" dirty="0">
              <a:solidFill>
                <a:schemeClr val="bg1"/>
              </a:solidFill>
              <a:latin typeface="Goudy Stout" panose="0202090407030B020401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3792" y="1712891"/>
            <a:ext cx="104447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>
                <a:solidFill>
                  <a:schemeClr val="bg1"/>
                </a:solidFill>
                <a:latin typeface="Lucida Sans Typewriter" panose="020B0509030504030204" pitchFamily="49" charset="0"/>
              </a:rPr>
              <a:t>How to play:</a:t>
            </a:r>
          </a:p>
          <a:p>
            <a:pPr marL="342900" indent="-342900">
              <a:buAutoNum type="arabicPeriod"/>
            </a:pPr>
            <a:r>
              <a:rPr lang="id-ID" sz="2400" dirty="0" smtClean="0">
                <a:solidFill>
                  <a:schemeClr val="bg1"/>
                </a:solidFill>
              </a:rPr>
              <a:t>I will start to mention random number</a:t>
            </a:r>
          </a:p>
          <a:p>
            <a:pPr marL="342900" indent="-342900">
              <a:buAutoNum type="arabicPeriod"/>
            </a:pPr>
            <a:r>
              <a:rPr lang="id-ID" sz="2400" dirty="0" smtClean="0">
                <a:solidFill>
                  <a:schemeClr val="bg1"/>
                </a:solidFill>
              </a:rPr>
              <a:t>If your number get called, you should mention other’s number as fast as possible</a:t>
            </a:r>
          </a:p>
          <a:p>
            <a:pPr marL="342900" indent="-342900">
              <a:buAutoNum type="arabicPeriod"/>
            </a:pPr>
            <a:r>
              <a:rPr lang="id-ID" sz="2400" dirty="0" smtClean="0">
                <a:solidFill>
                  <a:schemeClr val="bg1"/>
                </a:solidFill>
              </a:rPr>
              <a:t>And repeat no 2</a:t>
            </a:r>
          </a:p>
          <a:p>
            <a:pPr marL="342900" indent="-342900">
              <a:buAutoNum type="arabicPeriod"/>
            </a:pPr>
            <a:r>
              <a:rPr lang="id-ID" sz="2400" dirty="0" smtClean="0">
                <a:solidFill>
                  <a:schemeClr val="bg1"/>
                </a:solidFill>
              </a:rPr>
              <a:t>Don’t mention the same number as before</a:t>
            </a:r>
          </a:p>
          <a:p>
            <a:pPr marL="342900" indent="-342900">
              <a:buAutoNum type="arabicPeriod"/>
            </a:pPr>
            <a:r>
              <a:rPr lang="id-ID" sz="2400" dirty="0" smtClean="0">
                <a:solidFill>
                  <a:schemeClr val="bg1"/>
                </a:solidFill>
              </a:rPr>
              <a:t>The one who mention other’s the number slowly or mention the same number will got punishment</a:t>
            </a:r>
            <a:endParaRPr lang="id-ID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97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648496" y="2097579"/>
                <a:ext cx="9247031" cy="3237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3000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Find the terms of arithmetic sequence defined in each of the followng items</a:t>
                </a:r>
              </a:p>
              <a:p>
                <a:pPr marL="342900" lvl="0" indent="-342900">
                  <a:lnSpc>
                    <a:spcPct val="107000"/>
                  </a:lnSpc>
                  <a:spcAft>
                    <a:spcPts val="0"/>
                  </a:spcAft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𝑖𝑓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=2, 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endParaRPr lang="id-ID" sz="30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07000"/>
                  </a:lnSpc>
                  <a:spcAft>
                    <a:spcPts val="800"/>
                  </a:spcAft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20</m:t>
                        </m:r>
                      </m:sub>
                    </m:sSub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𝑖𝑓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id-ID" sz="3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id-ID" sz="3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=−1</m:t>
                    </m:r>
                  </m:oMath>
                </a14:m>
                <a:endParaRPr lang="id-ID" sz="3000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07000"/>
                  </a:lnSpc>
                  <a:spcAft>
                    <a:spcPts val="800"/>
                  </a:spcAft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d-ID" sz="3200" i="1" smtClean="0">
                            <a:solidFill>
                              <a:schemeClr val="bg1"/>
                            </a:solidFill>
                          </a:rPr>
                        </m:ctrlPr>
                      </m:sSubPr>
                      <m:e>
                        <m:r>
                          <a:rPr lang="id-ID" sz="3200" i="1">
                            <a:solidFill>
                              <a:schemeClr val="bg1"/>
                            </a:solidFill>
                          </a:rPr>
                          <m:t>𝑎</m:t>
                        </m:r>
                      </m:e>
                      <m:sub>
                        <m:r>
                          <a:rPr lang="id-ID" sz="3200" i="1">
                            <a:solidFill>
                              <a:schemeClr val="bg1"/>
                            </a:solidFill>
                          </a:rPr>
                          <m:t>11</m:t>
                        </m:r>
                      </m:sub>
                    </m:sSub>
                    <m:r>
                      <a:rPr lang="id-ID" sz="3200" i="1">
                        <a:solidFill>
                          <a:schemeClr val="bg1"/>
                        </a:solidFill>
                      </a:rPr>
                      <m:t> </m:t>
                    </m:r>
                    <m:r>
                      <a:rPr lang="id-ID" sz="3200" i="1">
                        <a:solidFill>
                          <a:schemeClr val="bg1"/>
                        </a:solidFill>
                      </a:rPr>
                      <m:t>𝑖𝑓</m:t>
                    </m:r>
                    <m:r>
                      <a:rPr lang="id-ID" sz="3200" i="1">
                        <a:solidFill>
                          <a:schemeClr val="bg1"/>
                        </a:solidFill>
                      </a:rPr>
                      <m:t> </m:t>
                    </m:r>
                    <m:sSub>
                      <m:sSubPr>
                        <m:ctrlPr>
                          <a:rPr lang="id-ID" sz="3200" i="1">
                            <a:solidFill>
                              <a:schemeClr val="bg1"/>
                            </a:solidFill>
                          </a:rPr>
                        </m:ctrlPr>
                      </m:sSubPr>
                      <m:e>
                        <m:r>
                          <a:rPr lang="id-ID" sz="3200" i="1">
                            <a:solidFill>
                              <a:schemeClr val="bg1"/>
                            </a:solidFill>
                          </a:rPr>
                          <m:t>𝑎</m:t>
                        </m:r>
                      </m:e>
                      <m:sub>
                        <m:r>
                          <a:rPr lang="id-ID" sz="3200" i="1">
                            <a:solidFill>
                              <a:schemeClr val="bg1"/>
                            </a:solidFill>
                          </a:rPr>
                          <m:t>1</m:t>
                        </m:r>
                      </m:sub>
                    </m:sSub>
                    <m:r>
                      <a:rPr lang="id-ID" sz="3200" i="1">
                        <a:solidFill>
                          <a:schemeClr val="bg1"/>
                        </a:solidFill>
                      </a:rPr>
                      <m:t>=4, </m:t>
                    </m:r>
                    <m:r>
                      <a:rPr lang="id-ID" sz="3200" i="1">
                        <a:solidFill>
                          <a:schemeClr val="bg1"/>
                        </a:solidFill>
                      </a:rPr>
                      <m:t>𝑑</m:t>
                    </m:r>
                    <m:r>
                      <a:rPr lang="id-ID" sz="3200" i="1">
                        <a:solidFill>
                          <a:schemeClr val="bg1"/>
                        </a:solidFill>
                      </a:rPr>
                      <m:t>=</m:t>
                    </m:r>
                    <m:f>
                      <m:fPr>
                        <m:ctrlPr>
                          <a:rPr lang="id-ID" sz="3200" i="1">
                            <a:solidFill>
                              <a:schemeClr val="bg1"/>
                            </a:solidFill>
                          </a:rPr>
                        </m:ctrlPr>
                      </m:fPr>
                      <m:num>
                        <m:r>
                          <a:rPr lang="id-ID" sz="3200" i="1">
                            <a:solidFill>
                              <a:schemeClr val="bg1"/>
                            </a:solidFill>
                          </a:rPr>
                          <m:t>1</m:t>
                        </m:r>
                      </m:num>
                      <m:den>
                        <m:r>
                          <a:rPr lang="id-ID" sz="3200" i="1">
                            <a:solidFill>
                              <a:schemeClr val="bg1"/>
                            </a:solidFill>
                          </a:rPr>
                          <m:t>4</m:t>
                        </m:r>
                      </m:den>
                    </m:f>
                  </m:oMath>
                </a14:m>
                <a:endParaRPr lang="id-ID" sz="30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496" y="2097579"/>
                <a:ext cx="9247031" cy="3237746"/>
              </a:xfrm>
              <a:prstGeom prst="rect">
                <a:avLst/>
              </a:prstGeom>
              <a:blipFill rotWithShape="0">
                <a:blip r:embed="rId2"/>
                <a:stretch>
                  <a:fillRect l="-1516" t="-207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915177" y="643944"/>
            <a:ext cx="3915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dirty="0" smtClean="0">
                <a:solidFill>
                  <a:schemeClr val="bg1"/>
                </a:solidFill>
              </a:rPr>
              <a:t>WORKSHEET</a:t>
            </a:r>
            <a:endParaRPr lang="id-ID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1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iped Right Arrow 3"/>
          <p:cNvSpPr/>
          <p:nvPr/>
        </p:nvSpPr>
        <p:spPr>
          <a:xfrm>
            <a:off x="2586446" y="598929"/>
            <a:ext cx="1449977" cy="746545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4767943" y="598929"/>
            <a:ext cx="36075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500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Q  U  I  Z</a:t>
            </a:r>
            <a:endParaRPr lang="id-ID" sz="3500" dirty="0"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Striped Right Arrow 5"/>
          <p:cNvSpPr/>
          <p:nvPr/>
        </p:nvSpPr>
        <p:spPr>
          <a:xfrm flipH="1">
            <a:off x="7363097" y="598929"/>
            <a:ext cx="1449977" cy="746545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161" y="1983346"/>
            <a:ext cx="5727913" cy="15609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17074" y="3859037"/>
            <a:ext cx="6607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the </a:t>
            </a:r>
            <a:r>
              <a:rPr lang="id-ID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term </a:t>
            </a:r>
            <a:r>
              <a:rPr lang="id-ID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sequence from the figures </a:t>
            </a:r>
            <a:r>
              <a:rPr lang="id-ID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(using arithmetic)  </a:t>
            </a:r>
            <a:r>
              <a:rPr lang="id-ID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find the </a:t>
            </a:r>
            <a:r>
              <a:rPr lang="id-ID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10th </a:t>
            </a:r>
            <a:r>
              <a:rPr lang="id-ID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 </a:t>
            </a:r>
            <a:r>
              <a:rPr lang="id-ID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id-ID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sequence!</a:t>
            </a:r>
            <a:endParaRPr lang="id-ID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23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44969" y="1143358"/>
                <a:ext cx="6096000" cy="523476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 4, 7,11,…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=4−1=3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250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𝑑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−3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=3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−2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d-ID" sz="250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id-ID" sz="2500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id-ID" sz="2500" dirty="0" smtClean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 </a:t>
                </a:r>
                <a:r>
                  <a:rPr lang="id-ID" sz="2500" dirty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term</a:t>
                </a:r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d-ID" sz="2500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  <m:r>
                        <a:rPr lang="id-ID" sz="2500" i="1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d-ID" sz="250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d>
                        <m:dPr>
                          <m:ctrlPr>
                            <a:rPr lang="id-ID" sz="25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id-ID" sz="25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</m:d>
                      <m:r>
                        <a:rPr lang="id-ID" sz="25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−2=30−2=28</m:t>
                      </m:r>
                    </m:oMath>
                  </m:oMathPara>
                </a14:m>
                <a:endParaRPr lang="id-ID" sz="25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969" y="1143358"/>
                <a:ext cx="6096000" cy="5234766"/>
              </a:xfrm>
              <a:prstGeom prst="rect">
                <a:avLst/>
              </a:prstGeom>
              <a:blipFill rotWithShape="0">
                <a:blip r:embed="rId2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84101" y="347730"/>
            <a:ext cx="48939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500" dirty="0" smtClean="0">
                <a:solidFill>
                  <a:schemeClr val="bg1"/>
                </a:solidFill>
              </a:rPr>
              <a:t>Solution</a:t>
            </a:r>
            <a:endParaRPr lang="id-ID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2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143</TotalTime>
  <Words>232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Aharoni</vt:lpstr>
      <vt:lpstr>Arial</vt:lpstr>
      <vt:lpstr>Calibri</vt:lpstr>
      <vt:lpstr>Cambria Math</vt:lpstr>
      <vt:lpstr>Century Gothic</vt:lpstr>
      <vt:lpstr>Cooper Black</vt:lpstr>
      <vt:lpstr>Eras Bold ITC</vt:lpstr>
      <vt:lpstr>Goudy Stout</vt:lpstr>
      <vt:lpstr>Lucida Sans Typewriter</vt:lpstr>
      <vt:lpstr>Times New Roman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14</cp:revision>
  <dcterms:created xsi:type="dcterms:W3CDTF">2019-08-26T14:13:25Z</dcterms:created>
  <dcterms:modified xsi:type="dcterms:W3CDTF">2019-08-28T04:07:09Z</dcterms:modified>
</cp:coreProperties>
</file>