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63" r:id="rId6"/>
    <p:sldId id="259" r:id="rId7"/>
    <p:sldId id="260" r:id="rId8"/>
    <p:sldId id="261" r:id="rId9"/>
    <p:sldId id="266" r:id="rId10"/>
    <p:sldId id="264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F0463-49C0-4DD6-A26D-3DFF1FCB3459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164F2-29CB-44C7-87D1-6E7A73D2652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971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164F2-29CB-44C7-87D1-6E7A73D2652B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132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67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140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35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405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339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2420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785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034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682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706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1192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4243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8949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2525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7704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2013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458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07BE0D8-BBDC-4196-A464-780743F6CE7C}" type="datetimeFigureOut">
              <a:rPr lang="id-ID" smtClean="0"/>
              <a:t>29/08/2019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5308E-F577-45A8-8298-2881D46C392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31824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700" y="309092"/>
            <a:ext cx="796558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500" dirty="0" smtClean="0">
                <a:latin typeface="Aharoni" panose="02010803020104030203" pitchFamily="2" charset="-79"/>
                <a:cs typeface="Aharoni" panose="02010803020104030203" pitchFamily="2" charset="-79"/>
              </a:rPr>
              <a:t>Geometric Sequence </a:t>
            </a:r>
          </a:p>
          <a:p>
            <a:pPr algn="ctr"/>
            <a:r>
              <a:rPr lang="id-ID" sz="3500" dirty="0" smtClean="0">
                <a:latin typeface="Aharoni" panose="02010803020104030203" pitchFamily="2" charset="-79"/>
                <a:cs typeface="Aharoni" panose="02010803020104030203" pitchFamily="2" charset="-79"/>
              </a:rPr>
              <a:t>(Definition and Common Ratio)</a:t>
            </a:r>
            <a:endParaRPr lang="id-ID" sz="35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282" y="2807594"/>
            <a:ext cx="888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latin typeface="Goudy Stout" panose="0202090407030B020401" pitchFamily="18" charset="0"/>
              </a:rPr>
              <a:t>Matthayom 6</a:t>
            </a:r>
          </a:p>
          <a:p>
            <a:pPr algn="ctr"/>
            <a:r>
              <a:rPr lang="id-ID" dirty="0" smtClean="0">
                <a:latin typeface="Goudy Stout" panose="0202090407030B020401" pitchFamily="18" charset="0"/>
              </a:rPr>
              <a:t>By Ahbi Mahdianing Rum</a:t>
            </a:r>
            <a:endParaRPr lang="id-ID" dirty="0">
              <a:latin typeface="Goudy Stout" panose="0202090407030B020401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867" y="3655051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9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849" y="386366"/>
            <a:ext cx="4082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WARM UP YOUR MIND</a:t>
            </a:r>
            <a:endParaRPr lang="id-ID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436" y="1519412"/>
            <a:ext cx="4936558" cy="4596722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7031864" y="4031086"/>
            <a:ext cx="2047741" cy="1737317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500" dirty="0" smtClean="0">
                <a:solidFill>
                  <a:schemeClr val="bg1"/>
                </a:solidFill>
              </a:rPr>
              <a:t>21</a:t>
            </a:r>
            <a:endParaRPr lang="id-ID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2135" y="2228045"/>
            <a:ext cx="8281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/>
              <a:t>In a </a:t>
            </a:r>
            <a:r>
              <a:rPr lang="en-US" sz="2500" b="1" dirty="0"/>
              <a:t>Geometric Sequence</a:t>
            </a:r>
            <a:r>
              <a:rPr lang="en-US" sz="2500" dirty="0"/>
              <a:t> each term is found by </a:t>
            </a:r>
            <a:r>
              <a:rPr lang="en-US" sz="2500" b="1" dirty="0"/>
              <a:t>multiplying</a:t>
            </a:r>
            <a:r>
              <a:rPr lang="en-US" sz="2500" dirty="0"/>
              <a:t> the previous term by a </a:t>
            </a:r>
            <a:r>
              <a:rPr lang="en-US" sz="2500" b="1" dirty="0"/>
              <a:t>constant</a:t>
            </a:r>
            <a:r>
              <a:rPr lang="en-US" sz="2500" dirty="0"/>
              <a:t>.</a:t>
            </a:r>
            <a:endParaRPr lang="id-ID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746975" y="631065"/>
            <a:ext cx="4340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Algerian" panose="04020705040A02060702" pitchFamily="82" charset="0"/>
              </a:rPr>
              <a:t>What is Geometric Sequence?</a:t>
            </a:r>
            <a:endParaRPr lang="id-ID" sz="3000" dirty="0">
              <a:latin typeface="Algerian" panose="04020705040A020607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9240" y="3198869"/>
            <a:ext cx="6439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Example:</a:t>
            </a:r>
          </a:p>
          <a:p>
            <a:r>
              <a:rPr lang="id-ID" sz="2400" dirty="0" smtClean="0"/>
              <a:t>1, 2, 4, 8, 16, ...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08501" y="4411127"/>
            <a:ext cx="6168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1</a:t>
            </a:r>
            <a:r>
              <a:rPr lang="id-ID" sz="2400" dirty="0" smtClean="0"/>
              <a:t>           </a:t>
            </a:r>
            <a:r>
              <a:rPr lang="id-ID" sz="2400" dirty="0"/>
              <a:t> </a:t>
            </a:r>
            <a:r>
              <a:rPr lang="id-ID" sz="2400" dirty="0" smtClean="0"/>
              <a:t> 2           4           8          16</a:t>
            </a:r>
            <a:endParaRPr lang="id-ID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114563" y="4872792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784265" y="4872792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286540" y="4872792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956242" y="4872792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419880" y="4866662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7089582" y="4866662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643374" y="4866662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8313076" y="4866662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00930" y="5397341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5660025" y="5331868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6876009" y="5322197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8035104" y="5326864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</a:t>
            </a:r>
            <a:r>
              <a:rPr lang="id-ID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0557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7588" y="914522"/>
            <a:ext cx="6168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1</a:t>
            </a:r>
            <a:r>
              <a:rPr lang="id-ID" sz="2400" dirty="0" smtClean="0"/>
              <a:t>           </a:t>
            </a:r>
            <a:r>
              <a:rPr lang="id-ID" sz="2400" dirty="0"/>
              <a:t> </a:t>
            </a:r>
            <a:r>
              <a:rPr lang="id-ID" sz="2400" dirty="0" smtClean="0"/>
              <a:t> 2           4           8          16</a:t>
            </a:r>
            <a:endParaRPr lang="id-ID" sz="2400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573650" y="1376187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4243352" y="1376187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745627" y="1376187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415329" y="1376187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878967" y="1370057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548669" y="1370057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102461" y="1370057"/>
            <a:ext cx="553792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772163" y="1370057"/>
            <a:ext cx="399245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60017" y="1900736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5119112" y="1835263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6335096" y="1825592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2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7494191" y="1830259"/>
            <a:ext cx="97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 </a:t>
            </a:r>
            <a:r>
              <a:rPr lang="id-ID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05279" y="3026536"/>
                <a:ext cx="5344733" cy="205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You can see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d-ID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id-ID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id-ID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id-ID" sz="2400" dirty="0" smtClean="0"/>
              </a:p>
              <a:p>
                <a:endParaRPr lang="id-ID" sz="2400" dirty="0" smtClean="0"/>
              </a:p>
              <a:p>
                <a:r>
                  <a:rPr lang="id-ID" sz="2400" dirty="0" smtClean="0"/>
                  <a:t>Or we can write them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279" y="3026536"/>
                <a:ext cx="5344733" cy="2050754"/>
              </a:xfrm>
              <a:prstGeom prst="rect">
                <a:avLst/>
              </a:prstGeom>
              <a:blipFill rotWithShape="0">
                <a:blip r:embed="rId2"/>
                <a:stretch>
                  <a:fillRect l="-182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6452078" y="4520485"/>
            <a:ext cx="927279" cy="12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71785" y="4051913"/>
                <a:ext cx="3813224" cy="137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 smtClean="0"/>
                  <a:t>Called as Common Ratio (r), so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d-ID" sz="2400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id-ID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d-ID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d-ID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id-ID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id-ID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d-ID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d-ID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id-ID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785" y="4051913"/>
                <a:ext cx="3813224" cy="1370953"/>
              </a:xfrm>
              <a:prstGeom prst="rect">
                <a:avLst/>
              </a:prstGeom>
              <a:blipFill rotWithShape="0">
                <a:blip r:embed="rId3"/>
                <a:stretch>
                  <a:fillRect l="-2560" t="-3556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025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826334" y="1126025"/>
                <a:ext cx="2739468" cy="7852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id-ID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334" y="1126025"/>
                <a:ext cx="2739468" cy="78528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826334" y="2188267"/>
                <a:ext cx="6021452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id-ID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m:rPr>
                              <m:nor/>
                            </m:rPr>
                            <a:rPr lang="id-ID" sz="2400" dirty="0"/>
                            <m:t> </m:t>
                          </m:r>
                        </m:e>
                      </m:d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id-ID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id-ID" sz="2400" dirty="0"/>
                            <m:t> 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id-ID" sz="2400" dirty="0" smtClean="0">
                  <a:ea typeface="Cambria Math" panose="02040503050406030204" pitchFamily="18" charset="0"/>
                </a:endParaRPr>
              </a:p>
              <a:p>
                <a:r>
                  <a:rPr lang="id-ID" sz="2400" dirty="0"/>
                  <a:t> </a:t>
                </a:r>
                <a:r>
                  <a:rPr lang="id-ID" sz="2400" dirty="0" smtClean="0"/>
                  <a:t>	    .       </a:t>
                </a:r>
                <a:r>
                  <a:rPr lang="id-ID" sz="2400" dirty="0"/>
                  <a:t>.</a:t>
                </a:r>
              </a:p>
              <a:p>
                <a:r>
                  <a:rPr lang="id-ID" sz="2400" dirty="0"/>
                  <a:t>	   </a:t>
                </a:r>
                <a:r>
                  <a:rPr lang="id-ID" sz="2400" dirty="0" smtClean="0"/>
                  <a:t> .       </a:t>
                </a:r>
                <a:r>
                  <a:rPr lang="id-ID" sz="2400" dirty="0"/>
                  <a:t>.</a:t>
                </a:r>
              </a:p>
              <a:p>
                <a:r>
                  <a:rPr lang="id-ID" sz="2400" dirty="0"/>
                  <a:t>	 </a:t>
                </a:r>
                <a:r>
                  <a:rPr lang="id-ID" sz="2400" dirty="0" smtClean="0"/>
                  <a:t>   </a:t>
                </a:r>
                <a:r>
                  <a:rPr lang="id-ID" sz="2400" dirty="0"/>
                  <a:t>.       </a:t>
                </a:r>
                <a:r>
                  <a:rPr lang="id-ID" sz="2400" dirty="0" smtClean="0"/>
                  <a:t>.</a:t>
                </a:r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d-ID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id-ID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id-ID" sz="2400" dirty="0"/>
                            <m:t> </m:t>
                          </m:r>
                        </m:e>
                      </m:d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id-ID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334" y="2188267"/>
                <a:ext cx="6021452" cy="26776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58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7888" y="342194"/>
            <a:ext cx="80910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latin typeface="Eras Bold ITC" panose="020B0907030504020204" pitchFamily="34" charset="0"/>
              </a:rPr>
              <a:t>GENERAL TERM OF GEOMETRIC SEQUENCE</a:t>
            </a:r>
            <a:r>
              <a:rPr lang="id-ID" sz="2800" dirty="0" smtClean="0">
                <a:latin typeface="Eras Bold ITC" panose="020B0907030504020204" pitchFamily="34" charset="0"/>
              </a:rPr>
              <a:t> </a:t>
            </a:r>
          </a:p>
          <a:p>
            <a:pPr algn="ctr"/>
            <a:endParaRPr lang="id-ID" sz="3000" b="1" dirty="0" smtClean="0">
              <a:latin typeface="Eras Bold ITC" panose="020B090703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86544" y="3499489"/>
                <a:ext cx="6096000" cy="267765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endParaRPr lang="id-ID" sz="2400" dirty="0"/>
              </a:p>
              <a:p>
                <a:r>
                  <a:rPr lang="id-ID" sz="2400" dirty="0" smtClean="0"/>
                  <a:t>Where: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d-ID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d-ID" sz="2400" dirty="0" smtClean="0"/>
                  <a:t> </a:t>
                </a:r>
                <a:r>
                  <a:rPr lang="id-ID" sz="2400" dirty="0"/>
                  <a:t>is the </a:t>
                </a:r>
                <a:r>
                  <a:rPr lang="id-ID" sz="2400" b="1" dirty="0"/>
                  <a:t>first </a:t>
                </a:r>
                <a:r>
                  <a:rPr lang="id-ID" sz="2400" b="1" dirty="0" smtClean="0"/>
                  <a:t>term</a:t>
                </a:r>
                <a:endParaRPr lang="id-ID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d-ID" sz="2400" b="1" baseline="-25000" dirty="0" smtClean="0"/>
                  <a:t> </a:t>
                </a:r>
                <a:r>
                  <a:rPr lang="id-ID" sz="2400" dirty="0"/>
                  <a:t>is the </a:t>
                </a:r>
                <a:r>
                  <a:rPr lang="id-ID" sz="2400" b="1" dirty="0"/>
                  <a:t>nth </a:t>
                </a:r>
                <a:r>
                  <a:rPr lang="id-ID" sz="2400" b="1" dirty="0" smtClean="0"/>
                  <a:t>term</a:t>
                </a:r>
                <a:r>
                  <a:rPr lang="id-ID" sz="2400" dirty="0" smtClean="0"/>
                  <a:t> </a:t>
                </a:r>
              </a:p>
              <a:p>
                <a:r>
                  <a:rPr lang="id-ID" sz="2400" b="1" dirty="0" smtClean="0"/>
                  <a:t>n </a:t>
                </a:r>
                <a:r>
                  <a:rPr lang="id-ID" sz="2400" dirty="0"/>
                  <a:t>is </a:t>
                </a:r>
                <a:r>
                  <a:rPr lang="id-ID" sz="2400" b="1" dirty="0"/>
                  <a:t>the number</a:t>
                </a:r>
                <a:r>
                  <a:rPr lang="id-ID" sz="2400" dirty="0"/>
                  <a:t> of </a:t>
                </a:r>
                <a:r>
                  <a:rPr lang="id-ID" sz="2400" dirty="0" smtClean="0"/>
                  <a:t>terms</a:t>
                </a:r>
              </a:p>
              <a:p>
                <a:r>
                  <a:rPr lang="id-ID" sz="2400" b="1" dirty="0"/>
                  <a:t>r</a:t>
                </a:r>
                <a:r>
                  <a:rPr lang="id-ID" sz="2400" dirty="0" smtClean="0"/>
                  <a:t> </a:t>
                </a:r>
                <a:r>
                  <a:rPr lang="id-ID" sz="2400" dirty="0"/>
                  <a:t>is the </a:t>
                </a:r>
                <a:r>
                  <a:rPr lang="id-ID" sz="2400" b="1" dirty="0"/>
                  <a:t>common </a:t>
                </a:r>
                <a:r>
                  <a:rPr lang="id-ID" sz="2400" b="1" dirty="0" smtClean="0"/>
                  <a:t>Ratio</a:t>
                </a:r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544" y="3499489"/>
                <a:ext cx="6096000" cy="2677656"/>
              </a:xfrm>
              <a:prstGeom prst="rect">
                <a:avLst/>
              </a:prstGeom>
              <a:blipFill rotWithShape="0">
                <a:blip r:embed="rId2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3059084" y="1757966"/>
                <a:ext cx="5419898" cy="1533874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id-ID" sz="2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d-ID" sz="2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d-ID" sz="2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id-ID" sz="2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id-ID" sz="2600" dirty="0" smtClean="0">
                    <a:solidFill>
                      <a:schemeClr val="bg1"/>
                    </a:solidFill>
                  </a:rPr>
                  <a:t> </a:t>
                </a:r>
                <a:endParaRPr lang="id-ID" sz="2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084" y="1757966"/>
                <a:ext cx="5419898" cy="153387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9" y="2897273"/>
            <a:ext cx="2941801" cy="18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463040" y="378822"/>
            <a:ext cx="3662752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bg1"/>
                </a:solidFill>
              </a:rPr>
              <a:t>EXAMPLES</a:t>
            </a:r>
            <a:endParaRPr lang="id-ID" sz="3000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06778" y="1741775"/>
            <a:ext cx="889502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746115" y="1881112"/>
            <a:ext cx="889502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bg1"/>
                </a:solidFill>
              </a:rPr>
              <a:t>1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1841" y="1759527"/>
            <a:ext cx="896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Determine the common ratio and write </a:t>
            </a:r>
            <a:r>
              <a:rPr lang="id-ID" sz="2400" dirty="0"/>
              <a:t>the </a:t>
            </a:r>
            <a:r>
              <a:rPr lang="id-ID" sz="2400" dirty="0" smtClean="0"/>
              <a:t>three </a:t>
            </a:r>
            <a:r>
              <a:rPr lang="id-ID" sz="2400" dirty="0"/>
              <a:t>next terms from the </a:t>
            </a:r>
            <a:r>
              <a:rPr lang="id-ID" sz="2400" dirty="0" smtClean="0"/>
              <a:t>geometric </a:t>
            </a:r>
            <a:r>
              <a:rPr lang="id-ID" sz="2400" dirty="0"/>
              <a:t>sequence 2</a:t>
            </a:r>
            <a:r>
              <a:rPr lang="id-ID" sz="2400" dirty="0" smtClean="0"/>
              <a:t>, </a:t>
            </a:r>
            <a:r>
              <a:rPr lang="id-ID" sz="2400" dirty="0"/>
              <a:t>4</a:t>
            </a:r>
            <a:r>
              <a:rPr lang="id-ID" sz="2400" dirty="0" smtClean="0"/>
              <a:t>, 8, ...</a:t>
            </a:r>
            <a:endParaRPr lang="id-ID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1841" y="2821697"/>
            <a:ext cx="1970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Solution:</a:t>
            </a:r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43956" y="3332050"/>
                <a:ext cx="5022760" cy="3036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id-ID" sz="2400" dirty="0" smtClean="0"/>
              </a:p>
              <a:p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=8∙2=16</m:t>
                      </m:r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=16∙2=32</m:t>
                      </m:r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=32∙2=64</m:t>
                      </m:r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956" y="3332050"/>
                <a:ext cx="5022760" cy="303602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713586" y="3823883"/>
            <a:ext cx="35092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 smtClean="0"/>
              <a:t>Geometric Sequence:</a:t>
            </a:r>
          </a:p>
          <a:p>
            <a:r>
              <a:rPr lang="id-ID" sz="2400" dirty="0" smtClean="0"/>
              <a:t>2, 4, 8, 16, 32, 64 ...</a:t>
            </a:r>
            <a:endParaRPr lang="id-ID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1" y="5047765"/>
            <a:ext cx="239077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463040" y="378822"/>
            <a:ext cx="3662752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bg1"/>
                </a:solidFill>
              </a:rPr>
              <a:t>EXAMPLES</a:t>
            </a:r>
            <a:endParaRPr lang="id-ID" sz="30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06778" y="1741775"/>
            <a:ext cx="889502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746115" y="1881112"/>
            <a:ext cx="889502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1841" y="1759527"/>
            <a:ext cx="896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Determine the common ratio and write </a:t>
            </a:r>
            <a:r>
              <a:rPr lang="id-ID" sz="2400" dirty="0"/>
              <a:t>the </a:t>
            </a:r>
            <a:r>
              <a:rPr lang="id-ID" sz="2400" dirty="0" smtClean="0"/>
              <a:t>three </a:t>
            </a:r>
            <a:r>
              <a:rPr lang="id-ID" sz="2400" dirty="0"/>
              <a:t>next terms from the </a:t>
            </a:r>
            <a:r>
              <a:rPr lang="id-ID" sz="2400" dirty="0" smtClean="0"/>
              <a:t>geometric </a:t>
            </a:r>
            <a:r>
              <a:rPr lang="id-ID" sz="2400" dirty="0"/>
              <a:t>sequence </a:t>
            </a:r>
            <a:r>
              <a:rPr lang="id-ID" sz="2400" dirty="0" smtClean="0"/>
              <a:t>2, 1, ½ , ...</a:t>
            </a:r>
            <a:endParaRPr lang="id-ID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901841" y="2821697"/>
            <a:ext cx="1970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Solution:</a:t>
            </a:r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35617" y="3076342"/>
                <a:ext cx="5022760" cy="4210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d-ID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id-ID" sz="2400" dirty="0" smtClean="0"/>
              </a:p>
              <a:p>
                <a:endParaRPr lang="id-ID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id-ID" sz="2400" b="0" dirty="0" smtClean="0">
                  <a:ea typeface="Cambria Math" panose="02040503050406030204" pitchFamily="18" charset="0"/>
                </a:endParaRPr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617" y="3076342"/>
                <a:ext cx="5022760" cy="421012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7417371" y="4350409"/>
            <a:ext cx="4594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/>
              <a:t>Geometric Sequence:</a:t>
            </a:r>
          </a:p>
          <a:p>
            <a:r>
              <a:rPr lang="id-ID" sz="2400" dirty="0" smtClean="0"/>
              <a:t>2, 1, ½, ¼, 1/8, 1/16, ...</a:t>
            </a:r>
            <a:endParaRPr lang="id-ID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92" y="5086402"/>
            <a:ext cx="239077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1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000" t="25226" r="27287" b="11187"/>
          <a:stretch/>
        </p:blipFill>
        <p:spPr>
          <a:xfrm>
            <a:off x="1961324" y="345555"/>
            <a:ext cx="8004312" cy="639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2890" y="399245"/>
            <a:ext cx="9118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>
                <a:latin typeface="Goudy Stout" panose="0202090407030B020401" pitchFamily="18" charset="0"/>
              </a:rPr>
              <a:t>LET’S PLAY THE SHOUT THE NUMBERS GAME</a:t>
            </a:r>
            <a:endParaRPr lang="id-ID" sz="2400" dirty="0">
              <a:latin typeface="Goudy Stout" panose="0202090407030B02040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792" y="1712891"/>
            <a:ext cx="104447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Lucida Sans Typewriter" panose="020B0509030504030204" pitchFamily="49" charset="0"/>
              </a:rPr>
              <a:t>How to play: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I will start to mention random number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If your number get called, you should mention other’s number as fast as possible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And repeat no 2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Don’t mention the same number as before</a:t>
            </a:r>
          </a:p>
          <a:p>
            <a:pPr marL="342900" indent="-342900">
              <a:buAutoNum type="arabicPeriod"/>
            </a:pPr>
            <a:r>
              <a:rPr lang="id-ID" sz="2400" dirty="0" smtClean="0"/>
              <a:t>The one who mentiom the number slowly or mention the same number will got punishment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2210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</TotalTime>
  <Words>236</Words>
  <Application>Microsoft Office PowerPoint</Application>
  <PresentationFormat>Widescreen</PresentationFormat>
  <Paragraphs>71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Aharoni</vt:lpstr>
      <vt:lpstr>Algerian</vt:lpstr>
      <vt:lpstr>Arial</vt:lpstr>
      <vt:lpstr>Calibri</vt:lpstr>
      <vt:lpstr>Cambria Math</vt:lpstr>
      <vt:lpstr>Century Gothic</vt:lpstr>
      <vt:lpstr>Eras Bold ITC</vt:lpstr>
      <vt:lpstr>Goudy Stout</vt:lpstr>
      <vt:lpstr>Lucida Sans Typewriter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16</cp:revision>
  <dcterms:created xsi:type="dcterms:W3CDTF">2019-08-27T03:43:01Z</dcterms:created>
  <dcterms:modified xsi:type="dcterms:W3CDTF">2019-08-29T07:23:57Z</dcterms:modified>
</cp:coreProperties>
</file>